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8"/>
  </p:notesMasterIdLst>
  <p:sldIdLst>
    <p:sldId id="344" r:id="rId2"/>
    <p:sldId id="300" r:id="rId3"/>
    <p:sldId id="331" r:id="rId4"/>
    <p:sldId id="354" r:id="rId5"/>
    <p:sldId id="359" r:id="rId6"/>
    <p:sldId id="360" r:id="rId7"/>
    <p:sldId id="333" r:id="rId8"/>
    <p:sldId id="336" r:id="rId9"/>
    <p:sldId id="316" r:id="rId10"/>
    <p:sldId id="322" r:id="rId11"/>
    <p:sldId id="327" r:id="rId12"/>
    <p:sldId id="279" r:id="rId13"/>
    <p:sldId id="273" r:id="rId14"/>
    <p:sldId id="275" r:id="rId15"/>
    <p:sldId id="298" r:id="rId16"/>
    <p:sldId id="324" r:id="rId17"/>
    <p:sldId id="325" r:id="rId18"/>
    <p:sldId id="358" r:id="rId19"/>
    <p:sldId id="357" r:id="rId20"/>
    <p:sldId id="332" r:id="rId21"/>
    <p:sldId id="361" r:id="rId22"/>
    <p:sldId id="362" r:id="rId23"/>
    <p:sldId id="334" r:id="rId24"/>
    <p:sldId id="339" r:id="rId25"/>
    <p:sldId id="341" r:id="rId26"/>
    <p:sldId id="343" r:id="rId27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Manrope" pitchFamily="2" charset="0"/>
      <p:regular r:id="rId33"/>
      <p:bold r:id="rId34"/>
    </p:embeddedFont>
  </p:embeddedFontLst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AD6"/>
    <a:srgbClr val="DCE2EE"/>
    <a:srgbClr val="71618E"/>
    <a:srgbClr val="E46C0A"/>
    <a:srgbClr val="AEE48C"/>
    <a:srgbClr val="7F7F7F"/>
    <a:srgbClr val="4F81BD"/>
    <a:srgbClr val="E9EDF4"/>
    <a:srgbClr val="D0D8E8"/>
    <a:srgbClr val="008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01" autoAdjust="0"/>
    <p:restoredTop sz="82958" autoAdjust="0"/>
  </p:normalViewPr>
  <p:slideViewPr>
    <p:cSldViewPr showGuides="1">
      <p:cViewPr varScale="1">
        <p:scale>
          <a:sx n="91" d="100"/>
          <a:sy n="91" d="100"/>
        </p:scale>
        <p:origin x="1482" y="90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4C85A3F-6AE6-46C2-9A6C-482542DB4DBA}" type="datetimeFigureOut">
              <a:rPr lang="ru-RU"/>
              <a:pPr>
                <a:defRPr/>
              </a:pPr>
              <a:t>19.04.2023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589B2BD-C126-4C7F-8B5C-590DCD3647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325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89B2BD-C126-4C7F-8B5C-590DCD36472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117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89B2BD-C126-4C7F-8B5C-590DCD36472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90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89B2BD-C126-4C7F-8B5C-590DCD36472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377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89B2BD-C126-4C7F-8B5C-590DCD36472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7672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CDD76-AB61-4054-8209-B0F8E37186F9}" type="datetimeFigureOut">
              <a:rPr lang="ru-RU"/>
              <a:pPr>
                <a:defRPr/>
              </a:pPr>
              <a:t>19.04.2023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67DAF-0C67-46B2-A2A8-BEF34F1EBA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660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ED1651-5FFB-4B4A-B201-90964F5B07A8}" type="datetimeFigureOut">
              <a:rPr lang="ru-RU"/>
              <a:pPr>
                <a:defRPr/>
              </a:pPr>
              <a:t>19.04.2023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32A19-F267-4BB4-A0BB-F099E3C167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546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86DD21-AAC9-4EFE-93E0-069E8D7EB401}" type="datetimeFigureOut">
              <a:rPr lang="ru-RU"/>
              <a:pPr>
                <a:defRPr/>
              </a:pPr>
              <a:t>19.04.2023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AB1E60-AB2A-407E-8AB5-A68BFFA18E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45752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AD89B-9477-4B1A-8A46-60D14FD62C3A}" type="datetimeFigureOut">
              <a:rPr lang="ru-RU"/>
              <a:pPr>
                <a:defRPr/>
              </a:pPr>
              <a:t>19.04.2023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62A73-F87A-4C5D-A8F5-135286372D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0931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01486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" userDrawn="1">
          <p15:clr>
            <a:srgbClr val="F26B43"/>
          </p15:clr>
        </p15:guide>
        <p15:guide id="2" pos="166" userDrawn="1">
          <p15:clr>
            <a:srgbClr val="F26B43"/>
          </p15:clr>
        </p15:guide>
        <p15:guide id="3" orient="horz" pos="4156" userDrawn="1">
          <p15:clr>
            <a:srgbClr val="F26B43"/>
          </p15:clr>
        </p15:guide>
        <p15:guide id="4" pos="75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glvrd.ru/" TargetMode="External"/><Relationship Id="rId2" Type="http://schemas.openxmlformats.org/officeDocument/2006/relationships/hyperlink" Target="https://text.ru/seo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>
            <a:extLst>
              <a:ext uri="{FF2B5EF4-FFF2-40B4-BE49-F238E27FC236}">
                <a16:creationId xmlns:a16="http://schemas.microsoft.com/office/drawing/2014/main" id="{F0F61F1B-F05B-455A-9BB4-6930740AD61F}"/>
              </a:ext>
            </a:extLst>
          </p:cNvPr>
          <p:cNvSpPr txBox="1">
            <a:spLocks/>
          </p:cNvSpPr>
          <p:nvPr/>
        </p:nvSpPr>
        <p:spPr bwMode="auto">
          <a:xfrm>
            <a:off x="335360" y="3770393"/>
            <a:ext cx="6930770" cy="1107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/>
              <a:t>Результаты обучения отражают </a:t>
            </a:r>
            <a:r>
              <a:rPr lang="ru-RU" sz="2000" b="1" dirty="0">
                <a:solidFill>
                  <a:srgbClr val="51A65D"/>
                </a:solidFill>
              </a:rPr>
              <a:t>достижение</a:t>
            </a:r>
            <a:r>
              <a:rPr lang="ru-RU" sz="2000" dirty="0"/>
              <a:t> /</a:t>
            </a: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</a:rPr>
              <a:t>недостижение</a:t>
            </a:r>
            <a:r>
              <a:rPr lang="ru-RU" sz="2000" dirty="0"/>
              <a:t> ЦЕЛЕЙ обучения</a:t>
            </a: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07700B2B-0612-4888-8E23-92314C234606}"/>
              </a:ext>
            </a:extLst>
          </p:cNvPr>
          <p:cNvGrpSpPr/>
          <p:nvPr/>
        </p:nvGrpSpPr>
        <p:grpSpPr>
          <a:xfrm>
            <a:off x="335360" y="908720"/>
            <a:ext cx="4968552" cy="1843557"/>
            <a:chOff x="335360" y="908720"/>
            <a:chExt cx="4968552" cy="1843557"/>
          </a:xfrm>
        </p:grpSpPr>
        <p:sp>
          <p:nvSpPr>
            <p:cNvPr id="3" name="Прямоугольник 2">
              <a:extLst>
                <a:ext uri="{FF2B5EF4-FFF2-40B4-BE49-F238E27FC236}">
                  <a16:creationId xmlns:a16="http://schemas.microsoft.com/office/drawing/2014/main" id="{E99E87E8-159F-488B-A0C5-2BD8B11DD072}"/>
                </a:ext>
              </a:extLst>
            </p:cNvPr>
            <p:cNvSpPr/>
            <p:nvPr/>
          </p:nvSpPr>
          <p:spPr>
            <a:xfrm>
              <a:off x="335360" y="1428838"/>
              <a:ext cx="496855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/>
                <a:t>знания и навыки, которые </a:t>
              </a:r>
              <a:r>
                <a:rPr lang="ru-RU" sz="2000" b="1" dirty="0"/>
                <a:t>ПОЛУЧАЮТ</a:t>
              </a:r>
              <a:r>
                <a:rPr lang="ru-RU" sz="2000" dirty="0"/>
                <a:t> обучающиеся после просмотра /прослушивания/выполнения заданий темы онлайн-курса</a:t>
              </a:r>
            </a:p>
          </p:txBody>
        </p:sp>
        <p:sp>
          <p:nvSpPr>
            <p:cNvPr id="4" name="Прямоугольник 3">
              <a:extLst>
                <a:ext uri="{FF2B5EF4-FFF2-40B4-BE49-F238E27FC236}">
                  <a16:creationId xmlns:a16="http://schemas.microsoft.com/office/drawing/2014/main" id="{3AD5A7AA-F4F1-4919-AF80-65666E30E906}"/>
                </a:ext>
              </a:extLst>
            </p:cNvPr>
            <p:cNvSpPr/>
            <p:nvPr/>
          </p:nvSpPr>
          <p:spPr>
            <a:xfrm>
              <a:off x="335360" y="908720"/>
              <a:ext cx="4752528" cy="400110"/>
            </a:xfrm>
            <a:prstGeom prst="rect">
              <a:avLst/>
            </a:prstGeom>
            <a:solidFill>
              <a:srgbClr val="7A4684"/>
            </a:solidFill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chemeClr val="bg1"/>
                  </a:solidFill>
                </a:rPr>
                <a:t>Результаты текущего обучения 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0B8ACA32-47AB-4865-9CDA-F1B8972E833E}"/>
              </a:ext>
            </a:extLst>
          </p:cNvPr>
          <p:cNvGrpSpPr/>
          <p:nvPr/>
        </p:nvGrpSpPr>
        <p:grpSpPr>
          <a:xfrm>
            <a:off x="5591944" y="908720"/>
            <a:ext cx="6336704" cy="1256655"/>
            <a:chOff x="5591944" y="908720"/>
            <a:chExt cx="6336704" cy="1256655"/>
          </a:xfrm>
        </p:grpSpPr>
        <p:sp>
          <p:nvSpPr>
            <p:cNvPr id="2" name="Прямоугольник 1">
              <a:extLst>
                <a:ext uri="{FF2B5EF4-FFF2-40B4-BE49-F238E27FC236}">
                  <a16:creationId xmlns:a16="http://schemas.microsoft.com/office/drawing/2014/main" id="{075F7A31-8BCD-45CF-A84C-46946D65C109}"/>
                </a:ext>
              </a:extLst>
            </p:cNvPr>
            <p:cNvSpPr/>
            <p:nvPr/>
          </p:nvSpPr>
          <p:spPr>
            <a:xfrm>
              <a:off x="5591944" y="908720"/>
              <a:ext cx="6264696" cy="400110"/>
            </a:xfrm>
            <a:prstGeom prst="rect">
              <a:avLst/>
            </a:prstGeom>
            <a:solidFill>
              <a:srgbClr val="149DA4"/>
            </a:solidFill>
          </p:spPr>
          <p:txBody>
            <a:bodyPr wrap="square">
              <a:spAutoFit/>
            </a:bodyPr>
            <a:lstStyle/>
            <a:p>
              <a:r>
                <a:rPr lang="ru-RU" sz="2000" dirty="0">
                  <a:solidFill>
                    <a:schemeClr val="bg1"/>
                  </a:solidFill>
                </a:rPr>
                <a:t>Результаты освоения части или целого  онлайн-курса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CDF96CE4-E4AF-4056-B56C-E4BF44391F7C}"/>
                </a:ext>
              </a:extLst>
            </p:cNvPr>
            <p:cNvSpPr/>
            <p:nvPr/>
          </p:nvSpPr>
          <p:spPr>
            <a:xfrm>
              <a:off x="5591944" y="1457489"/>
              <a:ext cx="63367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/>
                <a:t>знания и навыки, которые </a:t>
              </a:r>
              <a:r>
                <a:rPr lang="ru-RU" sz="2000" b="1" dirty="0"/>
                <a:t>ПОЛУЧИЛИ </a:t>
              </a:r>
              <a:r>
                <a:rPr lang="ru-RU" sz="2000" dirty="0"/>
                <a:t>обучающиеся после завершения части или целого онлайн-курса 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B84C1463-73A9-4966-A3FC-DD7475D9B59C}"/>
              </a:ext>
            </a:extLst>
          </p:cNvPr>
          <p:cNvGrpSpPr/>
          <p:nvPr/>
        </p:nvGrpSpPr>
        <p:grpSpPr>
          <a:xfrm>
            <a:off x="1559496" y="2852936"/>
            <a:ext cx="8496944" cy="1047601"/>
            <a:chOff x="1559496" y="2852936"/>
            <a:chExt cx="8496944" cy="1047601"/>
          </a:xfrm>
        </p:grpSpPr>
        <p:sp>
          <p:nvSpPr>
            <p:cNvPr id="9" name="Стрелка: шеврон 8">
              <a:extLst>
                <a:ext uri="{FF2B5EF4-FFF2-40B4-BE49-F238E27FC236}">
                  <a16:creationId xmlns:a16="http://schemas.microsoft.com/office/drawing/2014/main" id="{9600D6A2-9209-4077-B379-4BBE4EE69523}"/>
                </a:ext>
              </a:extLst>
            </p:cNvPr>
            <p:cNvSpPr/>
            <p:nvPr/>
          </p:nvSpPr>
          <p:spPr>
            <a:xfrm rot="5400000">
              <a:off x="2423592" y="2758572"/>
              <a:ext cx="360040" cy="548768"/>
            </a:xfrm>
            <a:prstGeom prst="chevron">
              <a:avLst/>
            </a:prstGeom>
            <a:solidFill>
              <a:srgbClr val="7A46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1" name="Стрелка: шеврон 10">
              <a:extLst>
                <a:ext uri="{FF2B5EF4-FFF2-40B4-BE49-F238E27FC236}">
                  <a16:creationId xmlns:a16="http://schemas.microsoft.com/office/drawing/2014/main" id="{055F716C-14B5-4966-85E1-6963D224A116}"/>
                </a:ext>
              </a:extLst>
            </p:cNvPr>
            <p:cNvSpPr/>
            <p:nvPr/>
          </p:nvSpPr>
          <p:spPr>
            <a:xfrm rot="5400000">
              <a:off x="8580276" y="2758572"/>
              <a:ext cx="360040" cy="548768"/>
            </a:xfrm>
            <a:prstGeom prst="chevron">
              <a:avLst/>
            </a:prstGeom>
            <a:solidFill>
              <a:srgbClr val="149D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3" name="Заголовок 2">
              <a:extLst>
                <a:ext uri="{FF2B5EF4-FFF2-40B4-BE49-F238E27FC236}">
                  <a16:creationId xmlns:a16="http://schemas.microsoft.com/office/drawing/2014/main" id="{185D9283-6377-4C8D-B61C-B469C7962A4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559496" y="3431030"/>
              <a:ext cx="8496944" cy="469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ru-RU" sz="2000" b="1" dirty="0"/>
                <a:t>РАЗНЫЙ ПОДХОД К ОЦЕНОЧНЫМ МЕРОПРИЯТИЯМ</a:t>
              </a:r>
            </a:p>
          </p:txBody>
        </p:sp>
      </p:grpSp>
      <p:sp>
        <p:nvSpPr>
          <p:cNvPr id="10" name="Облачко с текстом: прямоугольное со скругленными углами 9">
            <a:extLst>
              <a:ext uri="{FF2B5EF4-FFF2-40B4-BE49-F238E27FC236}">
                <a16:creationId xmlns:a16="http://schemas.microsoft.com/office/drawing/2014/main" id="{183913B6-D067-42F1-AB7F-E70C020A6D0C}"/>
              </a:ext>
            </a:extLst>
          </p:cNvPr>
          <p:cNvSpPr/>
          <p:nvPr/>
        </p:nvSpPr>
        <p:spPr>
          <a:xfrm>
            <a:off x="5355741" y="4551235"/>
            <a:ext cx="3260539" cy="1567374"/>
          </a:xfrm>
          <a:prstGeom prst="wedgeRoundRectCallout">
            <a:avLst>
              <a:gd name="adj1" fmla="val -82719"/>
              <a:gd name="adj2" fmla="val -48040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>
                <a:solidFill>
                  <a:schemeClr val="tx1"/>
                </a:solidFill>
              </a:rPr>
              <a:t>Педагогические цели: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Знание (Припоминание)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Понимание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tx1"/>
                </a:solidFill>
              </a:rPr>
              <a:t>Применение</a:t>
            </a:r>
          </a:p>
        </p:txBody>
      </p:sp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C8829325-2D72-40DA-A4CF-1F977A655F73}"/>
              </a:ext>
            </a:extLst>
          </p:cNvPr>
          <p:cNvSpPr txBox="1">
            <a:spLocks/>
          </p:cNvSpPr>
          <p:nvPr/>
        </p:nvSpPr>
        <p:spPr bwMode="auto">
          <a:xfrm>
            <a:off x="335360" y="240904"/>
            <a:ext cx="1166512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4000" dirty="0"/>
              <a:t>Тестирование в МООК</a:t>
            </a:r>
          </a:p>
        </p:txBody>
      </p:sp>
    </p:spTree>
    <p:extLst>
      <p:ext uri="{BB962C8B-B14F-4D97-AF65-F5344CB8AC3E}">
        <p14:creationId xmlns:p14="http://schemas.microsoft.com/office/powerpoint/2010/main" val="327407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35360" y="225424"/>
            <a:ext cx="11521280" cy="1012825"/>
          </a:xfrm>
        </p:spPr>
        <p:txBody>
          <a:bodyPr/>
          <a:lstStyle/>
          <a:p>
            <a:r>
              <a:rPr lang="ru-RU" altLang="ru-RU" sz="4000" b="1" dirty="0"/>
              <a:t>Основные параметры оценочных мероприятий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0EC06E7B-0091-4975-96FC-12FBF64F742E}"/>
              </a:ext>
            </a:extLst>
          </p:cNvPr>
          <p:cNvGrpSpPr/>
          <p:nvPr/>
        </p:nvGrpSpPr>
        <p:grpSpPr>
          <a:xfrm>
            <a:off x="6542554" y="1268760"/>
            <a:ext cx="5098062" cy="2170082"/>
            <a:chOff x="6542554" y="1268760"/>
            <a:chExt cx="5098062" cy="2170082"/>
          </a:xfrm>
        </p:grpSpPr>
        <p:sp>
          <p:nvSpPr>
            <p:cNvPr id="47" name="Прямоугольник 46">
              <a:extLst>
                <a:ext uri="{FF2B5EF4-FFF2-40B4-BE49-F238E27FC236}">
                  <a16:creationId xmlns:a16="http://schemas.microsoft.com/office/drawing/2014/main" id="{2B9E2D01-D4A0-475E-9799-F2926188AFB0}"/>
                </a:ext>
              </a:extLst>
            </p:cNvPr>
            <p:cNvSpPr/>
            <p:nvPr/>
          </p:nvSpPr>
          <p:spPr>
            <a:xfrm>
              <a:off x="6542554" y="1268760"/>
              <a:ext cx="4963236" cy="3693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Тест по разделам </a:t>
              </a:r>
            </a:p>
          </p:txBody>
        </p:sp>
        <p:sp>
          <p:nvSpPr>
            <p:cNvPr id="48" name="Прямоугольник 47">
              <a:extLst>
                <a:ext uri="{FF2B5EF4-FFF2-40B4-BE49-F238E27FC236}">
                  <a16:creationId xmlns:a16="http://schemas.microsoft.com/office/drawing/2014/main" id="{140C2E8E-F936-496E-B4B3-989EACDB1984}"/>
                </a:ext>
              </a:extLst>
            </p:cNvPr>
            <p:cNvSpPr/>
            <p:nvPr/>
          </p:nvSpPr>
          <p:spPr>
            <a:xfrm>
              <a:off x="6542554" y="1715557"/>
              <a:ext cx="2911759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от 100 </a:t>
              </a: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тестовых заданий</a:t>
              </a:r>
              <a:endParaRPr lang="ru-RU" dirty="0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id="{535DBA1F-C40A-4897-8FE5-375476155EA0}"/>
                </a:ext>
              </a:extLst>
            </p:cNvPr>
            <p:cNvSpPr/>
            <p:nvPr/>
          </p:nvSpPr>
          <p:spPr>
            <a:xfrm>
              <a:off x="6542554" y="2152367"/>
              <a:ext cx="4768613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Время выполнения одного теста = 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 минут</a:t>
              </a:r>
              <a:endParaRPr lang="ru-RU" b="1" dirty="0"/>
            </a:p>
          </p:txBody>
        </p:sp>
        <p:sp>
          <p:nvSpPr>
            <p:cNvPr id="50" name="Прямоугольник 49">
              <a:extLst>
                <a:ext uri="{FF2B5EF4-FFF2-40B4-BE49-F238E27FC236}">
                  <a16:creationId xmlns:a16="http://schemas.microsoft.com/office/drawing/2014/main" id="{93AE5761-4DD3-4755-89FC-67659ED149D8}"/>
                </a:ext>
              </a:extLst>
            </p:cNvPr>
            <p:cNvSpPr/>
            <p:nvPr/>
          </p:nvSpPr>
          <p:spPr>
            <a:xfrm>
              <a:off x="6542554" y="2555235"/>
              <a:ext cx="5098062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Количество попыток может быть 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ограничено</a:t>
              </a:r>
              <a:endParaRPr lang="ru-RU" b="1" dirty="0"/>
            </a:p>
          </p:txBody>
        </p:sp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848F00B3-ECE4-4E9C-9A81-FDF6BF672F7C}"/>
                </a:ext>
              </a:extLst>
            </p:cNvPr>
            <p:cNvSpPr/>
            <p:nvPr/>
          </p:nvSpPr>
          <p:spPr>
            <a:xfrm>
              <a:off x="6542554" y="3069510"/>
              <a:ext cx="4963236" cy="3693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min 4</a:t>
              </a:r>
              <a:r>
                <a:rPr lang="ru-RU" b="1" dirty="0">
                  <a:solidFill>
                    <a:schemeClr val="bg1"/>
                  </a:solidFill>
                </a:rPr>
                <a:t> контрольные точки </a:t>
              </a:r>
              <a:r>
                <a:rPr lang="en-US" b="1" dirty="0">
                  <a:solidFill>
                    <a:schemeClr val="bg1"/>
                  </a:solidFill>
                </a:rPr>
                <a:t> 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F7BEDE5E-3916-4B6F-9DA0-86A364E689A6}"/>
              </a:ext>
            </a:extLst>
          </p:cNvPr>
          <p:cNvGrpSpPr/>
          <p:nvPr/>
        </p:nvGrpSpPr>
        <p:grpSpPr>
          <a:xfrm>
            <a:off x="637898" y="1268760"/>
            <a:ext cx="4887197" cy="2170082"/>
            <a:chOff x="637898" y="1268760"/>
            <a:chExt cx="4887197" cy="2170082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id="{5AFEE377-EB8E-4A9C-98B2-5FA41A38B3CE}"/>
                </a:ext>
              </a:extLst>
            </p:cNvPr>
            <p:cNvSpPr/>
            <p:nvPr/>
          </p:nvSpPr>
          <p:spPr>
            <a:xfrm>
              <a:off x="637898" y="1268760"/>
              <a:ext cx="4887197" cy="369332"/>
            </a:xfrm>
            <a:prstGeom prst="rect">
              <a:avLst/>
            </a:prstGeom>
            <a:solidFill>
              <a:srgbClr val="128C9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Тест для самоконтроля по теме</a:t>
              </a:r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65A296BC-3B2E-4CDB-9A44-4C13DE561129}"/>
                </a:ext>
              </a:extLst>
            </p:cNvPr>
            <p:cNvSpPr/>
            <p:nvPr/>
          </p:nvSpPr>
          <p:spPr>
            <a:xfrm>
              <a:off x="637898" y="1715557"/>
              <a:ext cx="3251339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от 5 до 20 </a:t>
              </a: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тестовых заданий</a:t>
              </a:r>
              <a:endParaRPr lang="ru-RU" dirty="0"/>
            </a:p>
          </p:txBody>
        </p:sp>
        <p:sp>
          <p:nvSpPr>
            <p:cNvPr id="38" name="Прямоугольник 37">
              <a:extLst>
                <a:ext uri="{FF2B5EF4-FFF2-40B4-BE49-F238E27FC236}">
                  <a16:creationId xmlns:a16="http://schemas.microsoft.com/office/drawing/2014/main" id="{182B0FA6-AD06-4F11-854A-5E9D45CF8ABA}"/>
                </a:ext>
              </a:extLst>
            </p:cNvPr>
            <p:cNvSpPr/>
            <p:nvPr/>
          </p:nvSpPr>
          <p:spPr>
            <a:xfrm>
              <a:off x="637898" y="2152367"/>
              <a:ext cx="4768613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Время выполнения одного теста = 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15 минут</a:t>
              </a:r>
              <a:endParaRPr lang="ru-RU" b="1" dirty="0"/>
            </a:p>
          </p:txBody>
        </p:sp>
        <p:sp>
          <p:nvSpPr>
            <p:cNvPr id="39" name="Прямоугольник 38">
              <a:extLst>
                <a:ext uri="{FF2B5EF4-FFF2-40B4-BE49-F238E27FC236}">
                  <a16:creationId xmlns:a16="http://schemas.microsoft.com/office/drawing/2014/main" id="{CE6E49C8-A3D5-4771-8DA8-B0B4B8E8E28B}"/>
                </a:ext>
              </a:extLst>
            </p:cNvPr>
            <p:cNvSpPr/>
            <p:nvPr/>
          </p:nvSpPr>
          <p:spPr>
            <a:xfrm>
              <a:off x="637898" y="2555235"/>
              <a:ext cx="4023345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Количество попыток 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НЕ ограничено</a:t>
              </a:r>
              <a:endParaRPr lang="ru-RU" b="1" dirty="0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45ACD03C-35E5-4307-A01E-74923AF6DD84}"/>
                </a:ext>
              </a:extLst>
            </p:cNvPr>
            <p:cNvSpPr/>
            <p:nvPr/>
          </p:nvSpPr>
          <p:spPr>
            <a:xfrm>
              <a:off x="637898" y="3069510"/>
              <a:ext cx="4887197" cy="369332"/>
            </a:xfrm>
            <a:prstGeom prst="rect">
              <a:avLst/>
            </a:prstGeom>
            <a:solidFill>
              <a:srgbClr val="128C9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1(2) темы = 1 контрольная точка </a:t>
              </a: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D2118631-57AB-4180-946A-7EF75A1D3F42}"/>
              </a:ext>
            </a:extLst>
          </p:cNvPr>
          <p:cNvGrpSpPr/>
          <p:nvPr/>
        </p:nvGrpSpPr>
        <p:grpSpPr>
          <a:xfrm>
            <a:off x="637898" y="3995222"/>
            <a:ext cx="4963236" cy="2170082"/>
            <a:chOff x="637898" y="3995222"/>
            <a:chExt cx="4963236" cy="2170082"/>
          </a:xfrm>
        </p:grpSpPr>
        <p:sp>
          <p:nvSpPr>
            <p:cNvPr id="32" name="Прямоугольник 31">
              <a:extLst>
                <a:ext uri="{FF2B5EF4-FFF2-40B4-BE49-F238E27FC236}">
                  <a16:creationId xmlns:a16="http://schemas.microsoft.com/office/drawing/2014/main" id="{80EECC28-46C5-4C26-B8DC-C23E92780854}"/>
                </a:ext>
              </a:extLst>
            </p:cNvPr>
            <p:cNvSpPr/>
            <p:nvPr/>
          </p:nvSpPr>
          <p:spPr>
            <a:xfrm>
              <a:off x="637898" y="3995222"/>
              <a:ext cx="4963236" cy="369332"/>
            </a:xfrm>
            <a:prstGeom prst="rect">
              <a:avLst/>
            </a:prstGeom>
            <a:solidFill>
              <a:srgbClr val="7A4684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Итоговый тест</a:t>
              </a:r>
            </a:p>
          </p:txBody>
        </p:sp>
        <p:sp>
          <p:nvSpPr>
            <p:cNvPr id="33" name="Прямоугольник 32">
              <a:extLst>
                <a:ext uri="{FF2B5EF4-FFF2-40B4-BE49-F238E27FC236}">
                  <a16:creationId xmlns:a16="http://schemas.microsoft.com/office/drawing/2014/main" id="{EF7E1A54-3471-4B36-BEC4-F216DACA08D5}"/>
                </a:ext>
              </a:extLst>
            </p:cNvPr>
            <p:cNvSpPr/>
            <p:nvPr/>
          </p:nvSpPr>
          <p:spPr>
            <a:xfrm>
              <a:off x="637898" y="4442019"/>
              <a:ext cx="2889702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от 100 </a:t>
              </a: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тестовых заданий</a:t>
              </a:r>
              <a:endParaRPr lang="ru-RU" dirty="0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:a16="http://schemas.microsoft.com/office/drawing/2014/main" id="{2FE20025-B0CA-4C18-A745-C7B4C35738D3}"/>
                </a:ext>
              </a:extLst>
            </p:cNvPr>
            <p:cNvSpPr/>
            <p:nvPr/>
          </p:nvSpPr>
          <p:spPr>
            <a:xfrm>
              <a:off x="637898" y="4878829"/>
              <a:ext cx="4768613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Время выполнения одного теста = 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30 минут</a:t>
              </a:r>
              <a:endParaRPr lang="ru-RU" b="1" dirty="0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:a16="http://schemas.microsoft.com/office/drawing/2014/main" id="{E1B52130-2A13-4C7E-B5A2-73771C07EDBB}"/>
                </a:ext>
              </a:extLst>
            </p:cNvPr>
            <p:cNvSpPr/>
            <p:nvPr/>
          </p:nvSpPr>
          <p:spPr>
            <a:xfrm>
              <a:off x="637898" y="5281697"/>
              <a:ext cx="3712363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Количество попыток 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ограничено</a:t>
              </a:r>
              <a:endParaRPr lang="ru-RU" b="1" dirty="0"/>
            </a:p>
          </p:txBody>
        </p:sp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id="{FFD6C8D9-EF30-4AF3-AFCB-39A02195EEFD}"/>
                </a:ext>
              </a:extLst>
            </p:cNvPr>
            <p:cNvSpPr/>
            <p:nvPr/>
          </p:nvSpPr>
          <p:spPr>
            <a:xfrm>
              <a:off x="637898" y="5795972"/>
              <a:ext cx="4963236" cy="369332"/>
            </a:xfrm>
            <a:prstGeom prst="rect">
              <a:avLst/>
            </a:prstGeom>
            <a:solidFill>
              <a:srgbClr val="7A4684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1 контрольная точка</a:t>
              </a: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AE567579-976F-48D3-8C02-CDCBD0C9977A}"/>
              </a:ext>
            </a:extLst>
          </p:cNvPr>
          <p:cNvGrpSpPr/>
          <p:nvPr/>
        </p:nvGrpSpPr>
        <p:grpSpPr>
          <a:xfrm>
            <a:off x="6542554" y="3995222"/>
            <a:ext cx="5314087" cy="2170082"/>
            <a:chOff x="6542554" y="3995222"/>
            <a:chExt cx="5314087" cy="2170082"/>
          </a:xfrm>
        </p:grpSpPr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3BC95CC4-4317-43BF-9A32-8F533ACC9D27}"/>
                </a:ext>
              </a:extLst>
            </p:cNvPr>
            <p:cNvSpPr/>
            <p:nvPr/>
          </p:nvSpPr>
          <p:spPr>
            <a:xfrm>
              <a:off x="6542554" y="3995222"/>
              <a:ext cx="4963236" cy="3693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Проектное задание на взаимное оценивание</a:t>
              </a:r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3D6ED8A9-9E58-4FDB-B30F-1D292A7ECE21}"/>
                </a:ext>
              </a:extLst>
            </p:cNvPr>
            <p:cNvSpPr/>
            <p:nvPr/>
          </p:nvSpPr>
          <p:spPr>
            <a:xfrm>
              <a:off x="6542555" y="4437112"/>
              <a:ext cx="5314086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от 100 </a:t>
              </a: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вариантов заданий. Нужны 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инструкции</a:t>
              </a:r>
            </a:p>
          </p:txBody>
        </p:sp>
        <p:sp>
          <p:nvSpPr>
            <p:cNvPr id="54" name="Прямоугольник 53">
              <a:extLst>
                <a:ext uri="{FF2B5EF4-FFF2-40B4-BE49-F238E27FC236}">
                  <a16:creationId xmlns:a16="http://schemas.microsoft.com/office/drawing/2014/main" id="{9D701F0B-1DBF-4D30-8CEC-BF5F065A620F}"/>
                </a:ext>
              </a:extLst>
            </p:cNvPr>
            <p:cNvSpPr/>
            <p:nvPr/>
          </p:nvSpPr>
          <p:spPr>
            <a:xfrm>
              <a:off x="6542554" y="4878829"/>
              <a:ext cx="4896544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Время выполнения = 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 </a:t>
              </a: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или</a:t>
              </a:r>
              <a:r>
                <a:rPr lang="ru-RU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4 дня</a:t>
              </a:r>
              <a:endParaRPr lang="ru-RU" b="1" dirty="0"/>
            </a:p>
          </p:txBody>
        </p:sp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81ECEA6D-286B-4E4B-BF43-D46E463501EB}"/>
                </a:ext>
              </a:extLst>
            </p:cNvPr>
            <p:cNvSpPr/>
            <p:nvPr/>
          </p:nvSpPr>
          <p:spPr>
            <a:xfrm>
              <a:off x="6542554" y="5281697"/>
              <a:ext cx="4896542" cy="3693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Жесткий дедлайн</a:t>
              </a:r>
              <a:endParaRPr lang="ru-RU" b="1" dirty="0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8EB46411-C032-45A7-9E0C-DF74ED92185D}"/>
                </a:ext>
              </a:extLst>
            </p:cNvPr>
            <p:cNvSpPr/>
            <p:nvPr/>
          </p:nvSpPr>
          <p:spPr>
            <a:xfrm>
              <a:off x="6542554" y="5795972"/>
              <a:ext cx="4963236" cy="3693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1 контрольная точка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9661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2">
            <a:extLst>
              <a:ext uri="{FF2B5EF4-FFF2-40B4-BE49-F238E27FC236}">
                <a16:creationId xmlns:a16="http://schemas.microsoft.com/office/drawing/2014/main" id="{22D0E90B-01A1-42D4-B171-3AA4250B6B40}"/>
              </a:ext>
            </a:extLst>
          </p:cNvPr>
          <p:cNvSpPr txBox="1">
            <a:spLocks/>
          </p:cNvSpPr>
          <p:nvPr/>
        </p:nvSpPr>
        <p:spPr bwMode="auto">
          <a:xfrm>
            <a:off x="263526" y="188640"/>
            <a:ext cx="11664950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>
              <a:defRPr sz="4400" b="1">
                <a:latin typeface="+mj-lt"/>
                <a:ea typeface="+mj-ea"/>
                <a:cs typeface="+mj-cs"/>
              </a:defRPr>
            </a:lvl1pPr>
            <a:lvl2pPr algn="ctr">
              <a:defRPr sz="4400"/>
            </a:lvl2pPr>
            <a:lvl3pPr algn="ctr">
              <a:defRPr sz="4400"/>
            </a:lvl3pPr>
            <a:lvl4pPr algn="ctr">
              <a:defRPr sz="4400"/>
            </a:lvl4pPr>
            <a:lvl5pPr algn="ctr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pPr algn="ctr"/>
            <a:r>
              <a:rPr lang="ru-RU" sz="4000" dirty="0">
                <a:latin typeface="+mn-lt"/>
              </a:rPr>
              <a:t>Правила оценивания всего онлайн-курса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A2EF4531-DDC3-460F-BF1B-9C1A7E2FFE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408" y="1028635"/>
            <a:ext cx="705678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С учетом веса оцениваемых мероприятий</a:t>
            </a:r>
            <a:endParaRPr kumimoji="0" lang="ru-RU" altLang="ru-RU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475761E5-0097-4A9A-B602-AAAFA94F940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767408" y="1493650"/>
          <a:ext cx="10585176" cy="2984246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925080">
                  <a:extLst>
                    <a:ext uri="{9D8B030D-6E8A-4147-A177-3AD203B41FA5}">
                      <a16:colId xmlns:a16="http://schemas.microsoft.com/office/drawing/2014/main" val="291582280"/>
                    </a:ext>
                  </a:extLst>
                </a:gridCol>
                <a:gridCol w="3755440">
                  <a:extLst>
                    <a:ext uri="{9D8B030D-6E8A-4147-A177-3AD203B41FA5}">
                      <a16:colId xmlns:a16="http://schemas.microsoft.com/office/drawing/2014/main" val="2442020052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1058773517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3049072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№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Оцениваемый компонент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Максимальный балл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12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Вес в оценке</a:t>
                      </a: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(коэффициент)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8057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Тест по разделам 1-2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0,15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985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Тест по разделам 3-4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0,15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892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Тест по разделам 5-6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0,15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9776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Тест по разделам 7-8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0,15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09679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Итоговый тест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3855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effectLst/>
                        </a:rPr>
                        <a:t>Задание на взаимное оценивание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100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095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Итого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49DA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741892"/>
                  </a:ext>
                </a:extLst>
              </a:tr>
            </a:tbl>
          </a:graphicData>
        </a:graphic>
      </p:graphicFrame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F940191-3568-422E-ACA1-389DF529B51B}"/>
              </a:ext>
            </a:extLst>
          </p:cNvPr>
          <p:cNvGrpSpPr/>
          <p:nvPr/>
        </p:nvGrpSpPr>
        <p:grpSpPr>
          <a:xfrm>
            <a:off x="623392" y="4774057"/>
            <a:ext cx="5654154" cy="573298"/>
            <a:chOff x="623392" y="4774057"/>
            <a:chExt cx="5654154" cy="573298"/>
          </a:xfrm>
        </p:grpSpPr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257C4FA6-FD2D-41D4-90E9-0C287F227E3C}"/>
                </a:ext>
              </a:extLst>
            </p:cNvPr>
            <p:cNvSpPr/>
            <p:nvPr/>
          </p:nvSpPr>
          <p:spPr>
            <a:xfrm>
              <a:off x="1080459" y="4774057"/>
              <a:ext cx="5197087" cy="573298"/>
            </a:xfrm>
            <a:prstGeom prst="rect">
              <a:avLst/>
            </a:prstGeom>
            <a:ln>
              <a:solidFill>
                <a:schemeClr val="accent5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dirty="0"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Сертификат о прохождении курса с отличием </a:t>
              </a:r>
              <a:r>
                <a:rPr lang="ru-RU" sz="1400" dirty="0"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– итоговая оценка по курсу должен составлять 80 % или более</a:t>
              </a:r>
            </a:p>
          </p:txBody>
        </p:sp>
        <p:sp>
          <p:nvSpPr>
            <p:cNvPr id="23" name="Прямоугольник 22">
              <a:extLst>
                <a:ext uri="{FF2B5EF4-FFF2-40B4-BE49-F238E27FC236}">
                  <a16:creationId xmlns:a16="http://schemas.microsoft.com/office/drawing/2014/main" id="{27262F22-A885-4CF0-A48A-375B38ECEB8F}"/>
                </a:ext>
              </a:extLst>
            </p:cNvPr>
            <p:cNvSpPr/>
            <p:nvPr/>
          </p:nvSpPr>
          <p:spPr>
            <a:xfrm>
              <a:off x="623392" y="4774057"/>
              <a:ext cx="457067" cy="40011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>
                  <a:solidFill>
                    <a:schemeClr val="bg1"/>
                  </a:solidFill>
                  <a:latin typeface="+mn-lt"/>
                </a:rPr>
                <a:t>1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DA50CE6E-A822-4016-9D84-75D068FEE5A2}"/>
              </a:ext>
            </a:extLst>
          </p:cNvPr>
          <p:cNvGrpSpPr/>
          <p:nvPr/>
        </p:nvGrpSpPr>
        <p:grpSpPr>
          <a:xfrm>
            <a:off x="6540557" y="4774057"/>
            <a:ext cx="4837047" cy="573298"/>
            <a:chOff x="6540557" y="4774057"/>
            <a:chExt cx="4837047" cy="573298"/>
          </a:xfrm>
        </p:grpSpPr>
        <p:sp>
          <p:nvSpPr>
            <p:cNvPr id="22" name="Прямоугольник 21">
              <a:extLst>
                <a:ext uri="{FF2B5EF4-FFF2-40B4-BE49-F238E27FC236}">
                  <a16:creationId xmlns:a16="http://schemas.microsoft.com/office/drawing/2014/main" id="{F596298A-0297-415A-8178-A2F6181CC9FF}"/>
                </a:ext>
              </a:extLst>
            </p:cNvPr>
            <p:cNvSpPr/>
            <p:nvPr/>
          </p:nvSpPr>
          <p:spPr>
            <a:xfrm>
              <a:off x="6997624" y="4774057"/>
              <a:ext cx="4379980" cy="573298"/>
            </a:xfrm>
            <a:prstGeom prst="rect">
              <a:avLst/>
            </a:prstGeom>
            <a:ln>
              <a:solidFill>
                <a:schemeClr val="accent5"/>
              </a:solidFill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dirty="0"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Сертификат о прохождении курса </a:t>
              </a:r>
              <a:r>
                <a:rPr lang="ru-RU" sz="1400" dirty="0"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– итоговая оценка </a:t>
              </a: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dirty="0"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rPr>
                <a:t>по курсу должен составлять от 60 до 79 %</a:t>
              </a:r>
            </a:p>
          </p:txBody>
        </p:sp>
        <p:sp>
          <p:nvSpPr>
            <p:cNvPr id="24" name="Прямоугольник 23">
              <a:extLst>
                <a:ext uri="{FF2B5EF4-FFF2-40B4-BE49-F238E27FC236}">
                  <a16:creationId xmlns:a16="http://schemas.microsoft.com/office/drawing/2014/main" id="{92754775-06FB-4259-A86A-593BAB707FE7}"/>
                </a:ext>
              </a:extLst>
            </p:cNvPr>
            <p:cNvSpPr/>
            <p:nvPr/>
          </p:nvSpPr>
          <p:spPr>
            <a:xfrm>
              <a:off x="6540557" y="4774057"/>
              <a:ext cx="457067" cy="40011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>
                  <a:solidFill>
                    <a:schemeClr val="bg1"/>
                  </a:solidFill>
                  <a:latin typeface="+mn-lt"/>
                </a:rPr>
                <a:t>2</a:t>
              </a:r>
            </a:p>
          </p:txBody>
        </p: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AAB9F02F-9690-417E-930C-8C533079FDBC}"/>
              </a:ext>
            </a:extLst>
          </p:cNvPr>
          <p:cNvGrpSpPr/>
          <p:nvPr/>
        </p:nvGrpSpPr>
        <p:grpSpPr>
          <a:xfrm>
            <a:off x="2470580" y="5654110"/>
            <a:ext cx="6721764" cy="523220"/>
            <a:chOff x="2470580" y="5654110"/>
            <a:chExt cx="6721764" cy="523220"/>
          </a:xfrm>
        </p:grpSpPr>
        <p:sp>
          <p:nvSpPr>
            <p:cNvPr id="21" name="Прямоугольник 20">
              <a:extLst>
                <a:ext uri="{FF2B5EF4-FFF2-40B4-BE49-F238E27FC236}">
                  <a16:creationId xmlns:a16="http://schemas.microsoft.com/office/drawing/2014/main" id="{58796716-2367-4829-8D1E-1B65AFDD033A}"/>
                </a:ext>
              </a:extLst>
            </p:cNvPr>
            <p:cNvSpPr/>
            <p:nvPr/>
          </p:nvSpPr>
          <p:spPr>
            <a:xfrm>
              <a:off x="2927647" y="5654110"/>
              <a:ext cx="6264697" cy="523220"/>
            </a:xfrm>
            <a:prstGeom prst="rect">
              <a:avLst/>
            </a:prstGeom>
            <a:ln>
              <a:solidFill>
                <a:schemeClr val="accent5"/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sz="1400" dirty="0">
                  <a:latin typeface="+mn-lt"/>
                  <a:ea typeface="Calibri" panose="020F0502020204030204" pitchFamily="34" charset="0"/>
                </a:rPr>
                <a:t>Обучающиеся (слушатели), чей балл по окончанию курса будет меньше 60 %, </a:t>
              </a:r>
              <a:r>
                <a:rPr lang="ru-RU" sz="1400" b="1" dirty="0">
                  <a:latin typeface="+mn-lt"/>
                  <a:ea typeface="Calibri" panose="020F0502020204030204" pitchFamily="34" charset="0"/>
                </a:rPr>
                <a:t>не получат электронный сертификат</a:t>
              </a:r>
              <a:endParaRPr lang="ru-RU" sz="1400" b="1" dirty="0">
                <a:latin typeface="+mn-lt"/>
              </a:endParaRP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:a16="http://schemas.microsoft.com/office/drawing/2014/main" id="{3A9B2014-C332-4ABB-9698-987F2C4A9227}"/>
                </a:ext>
              </a:extLst>
            </p:cNvPr>
            <p:cNvSpPr/>
            <p:nvPr/>
          </p:nvSpPr>
          <p:spPr>
            <a:xfrm>
              <a:off x="2470580" y="5654110"/>
              <a:ext cx="457067" cy="400110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>
                  <a:solidFill>
                    <a:schemeClr val="bg1"/>
                  </a:solidFill>
                  <a:latin typeface="+mn-lt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0343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07368" y="225424"/>
            <a:ext cx="10972800" cy="1012825"/>
          </a:xfrm>
        </p:spPr>
        <p:txBody>
          <a:bodyPr/>
          <a:lstStyle/>
          <a:p>
            <a:r>
              <a:rPr lang="ru-RU" altLang="ru-RU" sz="4000" b="1" dirty="0"/>
              <a:t>Как рассчитать время для тестирования?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6191753F-D4F3-474A-BE01-6D1907AC4E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5360" y="2204864"/>
          <a:ext cx="11521281" cy="3916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36254375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58394687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34544742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948520018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694236449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96053726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6492769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007681024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1319468960"/>
                    </a:ext>
                  </a:extLst>
                </a:gridCol>
                <a:gridCol w="1152129">
                  <a:extLst>
                    <a:ext uri="{9D8B030D-6E8A-4147-A177-3AD203B41FA5}">
                      <a16:colId xmlns:a16="http://schemas.microsoft.com/office/drawing/2014/main" val="31082919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sz="1600" b="1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Недели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A468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7635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Видео, минуты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/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/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8774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Тесты для самоконтроля, минуты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 х 3 =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 х 3 =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 х 3 =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 х 3 =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 х 3 =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 х 3 =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15 х 3 = </a:t>
                      </a:r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  15 х 3 = 45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6525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Тесты по разделам, минуты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7955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Итоговая аттестация, минуты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§"/>
                      </a:pPr>
                      <a:r>
                        <a:rPr lang="ru-RU" sz="1400" dirty="0"/>
                        <a:t>Тест = 30</a:t>
                      </a:r>
                    </a:p>
                    <a:p>
                      <a:pPr marL="285750" indent="-285750" algn="ctr">
                        <a:buFont typeface="Wingdings" panose="05000000000000000000" pitchFamily="2" charset="2"/>
                        <a:buChar char="§"/>
                      </a:pPr>
                      <a:r>
                        <a:rPr lang="ru-RU" sz="1400" dirty="0"/>
                        <a:t>Задание = 270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0177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Доп. материалы, минуты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430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430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430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450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430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945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ИТОГО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540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842985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A1902A-075F-44F0-A5D4-2A017261F76E}"/>
              </a:ext>
            </a:extLst>
          </p:cNvPr>
          <p:cNvSpPr/>
          <p:nvPr/>
        </p:nvSpPr>
        <p:spPr>
          <a:xfrm>
            <a:off x="2063552" y="1670004"/>
            <a:ext cx="40324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Разделы = Недели изучения курса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555F1A61-8155-4DEF-9764-59CEB4BCFC5E}"/>
              </a:ext>
            </a:extLst>
          </p:cNvPr>
          <p:cNvSpPr/>
          <p:nvPr/>
        </p:nvSpPr>
        <p:spPr>
          <a:xfrm>
            <a:off x="5375920" y="1670004"/>
            <a:ext cx="403244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Раздел = 3 темы курса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335F250-BACD-424E-AA13-829F81DBA47A}"/>
              </a:ext>
            </a:extLst>
          </p:cNvPr>
          <p:cNvSpPr/>
          <p:nvPr/>
        </p:nvSpPr>
        <p:spPr>
          <a:xfrm>
            <a:off x="335360" y="1121414"/>
            <a:ext cx="11521280" cy="342622"/>
          </a:xfrm>
          <a:prstGeom prst="rect">
            <a:avLst/>
          </a:prstGeom>
          <a:solidFill>
            <a:srgbClr val="3F9F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РАСЧЕТ ВРЕМЕНИ. Минуты</a:t>
            </a: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6AC0A21A-D09E-4BC5-961F-F6E80718FD23}"/>
              </a:ext>
            </a:extLst>
          </p:cNvPr>
          <p:cNvSpPr/>
          <p:nvPr/>
        </p:nvSpPr>
        <p:spPr>
          <a:xfrm>
            <a:off x="191344" y="2924944"/>
            <a:ext cx="11809312" cy="2263052"/>
          </a:xfrm>
          <a:prstGeom prst="round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18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4" grpId="0"/>
      <p:bldP spid="5" grpId="0"/>
      <p:bldP spid="6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74B7F6E2-056D-4095-BE44-1368EC61A36F}"/>
              </a:ext>
            </a:extLst>
          </p:cNvPr>
          <p:cNvSpPr txBox="1">
            <a:spLocks/>
          </p:cNvSpPr>
          <p:nvPr/>
        </p:nvSpPr>
        <p:spPr>
          <a:xfrm>
            <a:off x="4711405" y="321943"/>
            <a:ext cx="7480595" cy="514769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dirty="0">
                <a:solidFill>
                  <a:schemeClr val="bg1"/>
                </a:solidFill>
                <a:latin typeface="Manrope" panose="00000506000000000000" pitchFamily="50" charset="-52"/>
              </a:rPr>
              <a:t>Спецификация тестов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164C494-250D-48EF-94FF-936A1E0DFA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70" t="24095" r="12297" b="3946"/>
          <a:stretch/>
        </p:blipFill>
        <p:spPr>
          <a:xfrm>
            <a:off x="948965" y="1187776"/>
            <a:ext cx="10294070" cy="4934933"/>
          </a:xfrm>
          <a:prstGeom prst="rect">
            <a:avLst/>
          </a:prstGeom>
        </p:spPr>
      </p:pic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5CF9CFA4-F813-4732-AA3A-2C95C77D8D26}"/>
              </a:ext>
            </a:extLst>
          </p:cNvPr>
          <p:cNvSpPr/>
          <p:nvPr/>
        </p:nvSpPr>
        <p:spPr>
          <a:xfrm>
            <a:off x="1884784" y="5720579"/>
            <a:ext cx="1651518" cy="45720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32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470013C-599F-4A1B-AFC7-9BDE420A6B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92" t="23863" r="14361" b="4164"/>
          <a:stretch/>
        </p:blipFill>
        <p:spPr>
          <a:xfrm>
            <a:off x="1076130" y="1194319"/>
            <a:ext cx="10039739" cy="4935894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257C952-59AC-498D-967C-03E4EA2FE476}"/>
              </a:ext>
            </a:extLst>
          </p:cNvPr>
          <p:cNvSpPr/>
          <p:nvPr/>
        </p:nvSpPr>
        <p:spPr>
          <a:xfrm>
            <a:off x="3654453" y="5776563"/>
            <a:ext cx="1691987" cy="457200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CAC43CC3-1C71-4337-B0AD-3C0A61820EC3}"/>
              </a:ext>
            </a:extLst>
          </p:cNvPr>
          <p:cNvSpPr txBox="1">
            <a:spLocks/>
          </p:cNvSpPr>
          <p:nvPr/>
        </p:nvSpPr>
        <p:spPr>
          <a:xfrm>
            <a:off x="4711405" y="321943"/>
            <a:ext cx="7480595" cy="514769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dirty="0">
                <a:solidFill>
                  <a:schemeClr val="bg1"/>
                </a:solidFill>
                <a:latin typeface="Manrope" panose="00000506000000000000" pitchFamily="50" charset="-52"/>
              </a:rPr>
              <a:t>Статистика по тестам</a:t>
            </a:r>
          </a:p>
        </p:txBody>
      </p:sp>
    </p:spTree>
    <p:extLst>
      <p:ext uri="{BB962C8B-B14F-4D97-AF65-F5344CB8AC3E}">
        <p14:creationId xmlns:p14="http://schemas.microsoft.com/office/powerpoint/2010/main" val="63940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>
            <a:extLst>
              <a:ext uri="{FF2B5EF4-FFF2-40B4-BE49-F238E27FC236}">
                <a16:creationId xmlns:a16="http://schemas.microsoft.com/office/drawing/2014/main" id="{BBCF7222-5EBB-4DEC-81F0-F6E4BB1D756C}"/>
              </a:ext>
            </a:extLst>
          </p:cNvPr>
          <p:cNvSpPr txBox="1">
            <a:spLocks/>
          </p:cNvSpPr>
          <p:nvPr/>
        </p:nvSpPr>
        <p:spPr bwMode="auto">
          <a:xfrm>
            <a:off x="287534" y="1112860"/>
            <a:ext cx="6192688" cy="166806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/>
              <a:t>Содержание </a:t>
            </a:r>
          </a:p>
          <a:p>
            <a:pPr marL="457200" indent="-457200" algn="l">
              <a:buAutoNum type="arabicParenR"/>
            </a:pPr>
            <a:r>
              <a:rPr lang="ru-RU" sz="2000" b="1" dirty="0"/>
              <a:t>соотносится с конкретным результатом обучения</a:t>
            </a:r>
          </a:p>
          <a:p>
            <a:pPr marL="457200" indent="-457200" algn="l">
              <a:buAutoNum type="arabicParenR"/>
            </a:pPr>
            <a:r>
              <a:rPr lang="ru-RU" sz="2000" dirty="0"/>
              <a:t>охватывает </a:t>
            </a:r>
            <a:r>
              <a:rPr lang="ru-RU" sz="2000" b="1" dirty="0"/>
              <a:t>1 смысловую единицу </a:t>
            </a:r>
            <a:endParaRPr lang="ru-RU" sz="2000" dirty="0"/>
          </a:p>
          <a:p>
            <a:pPr marL="457200" indent="-457200" algn="l">
              <a:buAutoNum type="arabicParenR"/>
            </a:pPr>
            <a:r>
              <a:rPr lang="ru-RU" sz="2000" dirty="0"/>
              <a:t>оценивает </a:t>
            </a:r>
            <a:r>
              <a:rPr lang="ru-RU" sz="2000" b="1" dirty="0"/>
              <a:t>достижение 1 педагогической цели </a:t>
            </a:r>
            <a:r>
              <a:rPr lang="ru-RU" sz="2000" dirty="0"/>
              <a:t>(Знание / Понимание / Применение) </a:t>
            </a:r>
            <a:endParaRPr lang="ru-RU" sz="2000" b="1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324C600-ADBA-4FDE-908A-2B1FFEF70288}"/>
              </a:ext>
            </a:extLst>
          </p:cNvPr>
          <p:cNvSpPr/>
          <p:nvPr/>
        </p:nvSpPr>
        <p:spPr>
          <a:xfrm>
            <a:off x="5707069" y="3076554"/>
            <a:ext cx="6144861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В тестовом задании </a:t>
            </a:r>
            <a:r>
              <a:rPr lang="ru-RU" b="1" dirty="0"/>
              <a:t>4 варианта ответа</a:t>
            </a:r>
            <a:r>
              <a:rPr lang="ru-RU" dirty="0"/>
              <a:t>. </a:t>
            </a:r>
          </a:p>
          <a:p>
            <a:pPr marL="342900" indent="-342900">
              <a:buAutoNum type="arabicParenR"/>
            </a:pPr>
            <a:r>
              <a:rPr lang="ru-RU" dirty="0"/>
              <a:t>Правильный ответ один </a:t>
            </a:r>
          </a:p>
          <a:p>
            <a:pPr marL="342900" indent="-342900">
              <a:buAutoNum type="arabicParenR"/>
            </a:pPr>
            <a:r>
              <a:rPr lang="ru-RU" dirty="0"/>
              <a:t>Выбор нескольких вариантов правильных ответов</a:t>
            </a:r>
            <a:endParaRPr lang="ru-RU" b="1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F5D7DA2-805A-419A-96B1-BA3F48DD3AD6}"/>
              </a:ext>
            </a:extLst>
          </p:cNvPr>
          <p:cNvSpPr/>
          <p:nvPr/>
        </p:nvSpPr>
        <p:spPr>
          <a:xfrm>
            <a:off x="7073534" y="1712863"/>
            <a:ext cx="4027739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Трудность по уровням: </a:t>
            </a:r>
          </a:p>
          <a:p>
            <a:r>
              <a:rPr lang="ru-RU" b="1" dirty="0"/>
              <a:t>1 - легкий, 2- средний, 3 - трудный</a:t>
            </a: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BE483C4-DBD8-427C-A65B-72883ECA858D}"/>
              </a:ext>
            </a:extLst>
          </p:cNvPr>
          <p:cNvSpPr/>
          <p:nvPr/>
        </p:nvSpPr>
        <p:spPr>
          <a:xfrm>
            <a:off x="546674" y="4472722"/>
            <a:ext cx="5400600" cy="64633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НЕ ДОЛЖНО БЫТЬ ответов  </a:t>
            </a:r>
          </a:p>
          <a:p>
            <a:r>
              <a:rPr lang="ru-RU" dirty="0"/>
              <a:t>типа «</a:t>
            </a:r>
            <a:r>
              <a:rPr lang="ru-RU" b="1" dirty="0"/>
              <a:t>Все ответы верны</a:t>
            </a:r>
            <a:r>
              <a:rPr lang="ru-RU" dirty="0"/>
              <a:t>» и «</a:t>
            </a:r>
            <a:r>
              <a:rPr lang="ru-RU" b="1" dirty="0"/>
              <a:t>Верного ответа нет</a:t>
            </a:r>
            <a:r>
              <a:rPr lang="ru-RU" dirty="0"/>
              <a:t>»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0353545-A678-42BF-B9B2-DBDAC4C2FC6F}"/>
              </a:ext>
            </a:extLst>
          </p:cNvPr>
          <p:cNvSpPr/>
          <p:nvPr/>
        </p:nvSpPr>
        <p:spPr>
          <a:xfrm>
            <a:off x="6480222" y="4394079"/>
            <a:ext cx="4644515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Верный ответ </a:t>
            </a:r>
            <a:r>
              <a:rPr lang="ru-RU" b="1" dirty="0"/>
              <a:t>НЕ должен выделяться длиной</a:t>
            </a:r>
            <a:endParaRPr lang="ru-RU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DCEEB7F-C14B-4040-A703-C0C802A0D24F}"/>
              </a:ext>
            </a:extLst>
          </p:cNvPr>
          <p:cNvSpPr/>
          <p:nvPr/>
        </p:nvSpPr>
        <p:spPr>
          <a:xfrm>
            <a:off x="983432" y="3282007"/>
            <a:ext cx="3708412" cy="646331"/>
          </a:xfrm>
          <a:prstGeom prst="rect">
            <a:avLst/>
          </a:prstGeom>
          <a:solidFill>
            <a:srgbClr val="DCE2EE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Каждому заданию присваивается </a:t>
            </a:r>
            <a:r>
              <a:rPr lang="ru-RU" b="1" dirty="0"/>
              <a:t>порядковый номер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516A039D-05A9-4384-BADA-1D80F1DF61FD}"/>
              </a:ext>
            </a:extLst>
          </p:cNvPr>
          <p:cNvSpPr txBox="1">
            <a:spLocks/>
          </p:cNvSpPr>
          <p:nvPr/>
        </p:nvSpPr>
        <p:spPr bwMode="auto">
          <a:xfrm>
            <a:off x="546674" y="260350"/>
            <a:ext cx="1130525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000" b="1" dirty="0"/>
              <a:t>Базовые условия для тестовых заданий МООК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618451C-A657-488A-80E5-9E660770A071}"/>
              </a:ext>
            </a:extLst>
          </p:cNvPr>
          <p:cNvSpPr/>
          <p:nvPr/>
        </p:nvSpPr>
        <p:spPr>
          <a:xfrm>
            <a:off x="976211" y="5620132"/>
            <a:ext cx="7333801" cy="6463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b="1" dirty="0"/>
              <a:t>Дистракторы</a:t>
            </a:r>
            <a:r>
              <a:rPr lang="ru-RU" dirty="0"/>
              <a:t> должны быть </a:t>
            </a:r>
            <a:r>
              <a:rPr lang="ru-RU" b="1" dirty="0"/>
              <a:t>приблизительно одной длины</a:t>
            </a:r>
            <a:r>
              <a:rPr lang="ru-RU" dirty="0"/>
              <a:t>.</a:t>
            </a:r>
          </a:p>
          <a:p>
            <a:r>
              <a:rPr lang="ru-RU" dirty="0"/>
              <a:t>Не допускается наличие в них повторяющихся фраз (слов)</a:t>
            </a:r>
          </a:p>
        </p:txBody>
      </p:sp>
    </p:spTree>
    <p:extLst>
      <p:ext uri="{BB962C8B-B14F-4D97-AF65-F5344CB8AC3E}">
        <p14:creationId xmlns:p14="http://schemas.microsoft.com/office/powerpoint/2010/main" val="92699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18" grpId="0" animBg="1"/>
      <p:bldP spid="20" grpId="0" animBg="1"/>
      <p:bldP spid="24" grpId="0" animBg="1"/>
      <p:bldP spid="9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>
            <a:extLst>
              <a:ext uri="{FF2B5EF4-FFF2-40B4-BE49-F238E27FC236}">
                <a16:creationId xmlns:a16="http://schemas.microsoft.com/office/drawing/2014/main" id="{BBCF7222-5EBB-4DEC-81F0-F6E4BB1D756C}"/>
              </a:ext>
            </a:extLst>
          </p:cNvPr>
          <p:cNvSpPr txBox="1">
            <a:spLocks/>
          </p:cNvSpPr>
          <p:nvPr/>
        </p:nvSpPr>
        <p:spPr bwMode="auto">
          <a:xfrm>
            <a:off x="335360" y="1196752"/>
            <a:ext cx="5220580" cy="93610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/>
              <a:t>Формулировка </a:t>
            </a:r>
            <a:r>
              <a:rPr lang="ru-RU" sz="2000" b="1" dirty="0"/>
              <a:t>в виде кратких суждений</a:t>
            </a:r>
            <a:r>
              <a:rPr lang="ru-RU" sz="2000" dirty="0"/>
              <a:t>. Рекомендуемое количество слов в задании </a:t>
            </a:r>
            <a:r>
              <a:rPr lang="ru-RU" sz="2000" b="1" dirty="0"/>
              <a:t>НЕ более 15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324C600-ADBA-4FDE-908A-2B1FFEF70288}"/>
              </a:ext>
            </a:extLst>
          </p:cNvPr>
          <p:cNvSpPr/>
          <p:nvPr/>
        </p:nvSpPr>
        <p:spPr>
          <a:xfrm>
            <a:off x="5951984" y="3921636"/>
            <a:ext cx="5076564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В формулировках </a:t>
            </a:r>
            <a:r>
              <a:rPr lang="ru-RU" b="1" dirty="0"/>
              <a:t>НЕТ сложноподчиненных конструкций </a:t>
            </a:r>
            <a:endParaRPr lang="ru-RU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1F5D7DA2-805A-419A-96B1-BA3F48DD3AD6}"/>
              </a:ext>
            </a:extLst>
          </p:cNvPr>
          <p:cNvSpPr/>
          <p:nvPr/>
        </p:nvSpPr>
        <p:spPr>
          <a:xfrm>
            <a:off x="6132513" y="1673303"/>
            <a:ext cx="522058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В тексте </a:t>
            </a:r>
            <a:r>
              <a:rPr lang="ru-RU" b="1" dirty="0"/>
              <a:t>НЕ должно быть </a:t>
            </a:r>
            <a:r>
              <a:rPr lang="ru-RU" dirty="0"/>
              <a:t> преднамеренных </a:t>
            </a:r>
            <a:r>
              <a:rPr lang="ru-RU" b="1" dirty="0"/>
              <a:t>подсказок и сленга</a:t>
            </a:r>
            <a:r>
              <a:rPr lang="ru-RU" dirty="0"/>
              <a:t>, оценочных суждений 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00353545-A678-42BF-B9B2-DBDAC4C2FC6F}"/>
              </a:ext>
            </a:extLst>
          </p:cNvPr>
          <p:cNvSpPr/>
          <p:nvPr/>
        </p:nvSpPr>
        <p:spPr>
          <a:xfrm>
            <a:off x="555400" y="3885536"/>
            <a:ext cx="4172285" cy="92333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Нельзя начинать и заканчивать формулировку с предлога, союза, частицы</a:t>
            </a:r>
            <a:endParaRPr lang="ru-RU" b="1" dirty="0"/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DDCEEB7F-C14B-4040-A703-C0C802A0D24F}"/>
              </a:ext>
            </a:extLst>
          </p:cNvPr>
          <p:cNvSpPr/>
          <p:nvPr/>
        </p:nvSpPr>
        <p:spPr>
          <a:xfrm>
            <a:off x="2207568" y="2711225"/>
            <a:ext cx="6012668" cy="64633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ru-RU" dirty="0"/>
              <a:t>Формулировка как правило </a:t>
            </a:r>
            <a:r>
              <a:rPr lang="ru-RU" b="1" dirty="0"/>
              <a:t>в повествовательной форме. </a:t>
            </a:r>
            <a:r>
              <a:rPr lang="ru-RU" dirty="0"/>
              <a:t>Допускаются исключения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A5026000-84C1-42B6-AA13-CCE239119265}"/>
              </a:ext>
            </a:extLst>
          </p:cNvPr>
          <p:cNvSpPr txBox="1">
            <a:spLocks/>
          </p:cNvSpPr>
          <p:nvPr/>
        </p:nvSpPr>
        <p:spPr bwMode="auto">
          <a:xfrm>
            <a:off x="546674" y="260350"/>
            <a:ext cx="1130525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000" b="1" dirty="0"/>
              <a:t>Базовые условия для тестовых заданий МООК</a:t>
            </a:r>
          </a:p>
        </p:txBody>
      </p:sp>
    </p:spTree>
    <p:extLst>
      <p:ext uri="{BB962C8B-B14F-4D97-AF65-F5344CB8AC3E}">
        <p14:creationId xmlns:p14="http://schemas.microsoft.com/office/powerpoint/2010/main" val="328228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  <p:bldP spid="20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10EFB769-F1A3-4FD9-8EB7-A778D85ED991}"/>
              </a:ext>
            </a:extLst>
          </p:cNvPr>
          <p:cNvGrpSpPr/>
          <p:nvPr/>
        </p:nvGrpSpPr>
        <p:grpSpPr>
          <a:xfrm>
            <a:off x="335360" y="1166018"/>
            <a:ext cx="11499522" cy="1820359"/>
            <a:chOff x="335360" y="1166018"/>
            <a:chExt cx="11499522" cy="1820359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8FE6580-1E4B-4DCE-98E0-305BE7093CBF}"/>
                </a:ext>
              </a:extLst>
            </p:cNvPr>
            <p:cNvSpPr/>
            <p:nvPr/>
          </p:nvSpPr>
          <p:spPr>
            <a:xfrm>
              <a:off x="335360" y="2340046"/>
              <a:ext cx="3356558" cy="646331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Легче всего составить задания на проверку знаний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48F67A0F-A96C-4EE1-B787-F7F0573877CC}"/>
                </a:ext>
              </a:extLst>
            </p:cNvPr>
            <p:cNvSpPr/>
            <p:nvPr/>
          </p:nvSpPr>
          <p:spPr>
            <a:xfrm>
              <a:off x="4313722" y="2340046"/>
              <a:ext cx="3840088" cy="646331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Какая-либо тема будет представлена в тесте не достаточно полно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07271479-9298-4DEF-BA6B-1741D6FD8E5A}"/>
                </a:ext>
              </a:extLst>
            </p:cNvPr>
            <p:cNvSpPr/>
            <p:nvPr/>
          </p:nvSpPr>
          <p:spPr>
            <a:xfrm>
              <a:off x="8775614" y="2340046"/>
              <a:ext cx="3059268" cy="646331"/>
            </a:xfrm>
            <a:prstGeom prst="rect">
              <a:avLst/>
            </a:prstGeom>
            <a:solidFill>
              <a:schemeClr val="accent6"/>
            </a:solidFill>
          </p:spPr>
          <p:txBody>
            <a:bodyPr wrap="square">
              <a:spAutoFit/>
            </a:bodyPr>
            <a:lstStyle/>
            <a:p>
              <a:r>
                <a:rPr lang="ru-RU" dirty="0"/>
                <a:t>Снижается содержательная валидность теста</a:t>
              </a:r>
            </a:p>
          </p:txBody>
        </p:sp>
        <p:sp>
          <p:nvSpPr>
            <p:cNvPr id="15" name="Стрелка: шеврон 14">
              <a:extLst>
                <a:ext uri="{FF2B5EF4-FFF2-40B4-BE49-F238E27FC236}">
                  <a16:creationId xmlns:a16="http://schemas.microsoft.com/office/drawing/2014/main" id="{7C553060-F82F-46C5-A483-76C8987B1B12}"/>
                </a:ext>
              </a:extLst>
            </p:cNvPr>
            <p:cNvSpPr/>
            <p:nvPr/>
          </p:nvSpPr>
          <p:spPr>
            <a:xfrm>
              <a:off x="3863752" y="2478727"/>
              <a:ext cx="288032" cy="360040"/>
            </a:xfrm>
            <a:prstGeom prst="chevron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16" name="Стрелка: шеврон 15">
              <a:extLst>
                <a:ext uri="{FF2B5EF4-FFF2-40B4-BE49-F238E27FC236}">
                  <a16:creationId xmlns:a16="http://schemas.microsoft.com/office/drawing/2014/main" id="{EB0EF8A9-A881-4E08-A729-56B9B1A3C922}"/>
                </a:ext>
              </a:extLst>
            </p:cNvPr>
            <p:cNvSpPr/>
            <p:nvPr/>
          </p:nvSpPr>
          <p:spPr>
            <a:xfrm>
              <a:off x="8315748" y="2492896"/>
              <a:ext cx="288032" cy="360040"/>
            </a:xfrm>
            <a:prstGeom prst="chevron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grpSp>
          <p:nvGrpSpPr>
            <p:cNvPr id="2" name="Группа 1">
              <a:extLst>
                <a:ext uri="{FF2B5EF4-FFF2-40B4-BE49-F238E27FC236}">
                  <a16:creationId xmlns:a16="http://schemas.microsoft.com/office/drawing/2014/main" id="{E52B869A-3C09-47E9-8E29-C92D8F098964}"/>
                </a:ext>
              </a:extLst>
            </p:cNvPr>
            <p:cNvGrpSpPr/>
            <p:nvPr/>
          </p:nvGrpSpPr>
          <p:grpSpPr>
            <a:xfrm>
              <a:off x="479376" y="1166018"/>
              <a:ext cx="10974970" cy="685188"/>
              <a:chOff x="479376" y="1166018"/>
              <a:chExt cx="10974970" cy="685188"/>
            </a:xfrm>
          </p:grpSpPr>
          <p:sp>
            <p:nvSpPr>
              <p:cNvPr id="7" name="Прямоугольник 6">
                <a:extLst>
                  <a:ext uri="{FF2B5EF4-FFF2-40B4-BE49-F238E27FC236}">
                    <a16:creationId xmlns:a16="http://schemas.microsoft.com/office/drawing/2014/main" id="{8AEC50C5-851E-438E-B28D-D9C1DAECB7D0}"/>
                  </a:ext>
                </a:extLst>
              </p:cNvPr>
              <p:cNvSpPr/>
              <p:nvPr/>
            </p:nvSpPr>
            <p:spPr>
              <a:xfrm>
                <a:off x="1013186" y="1368492"/>
                <a:ext cx="10441160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dirty="0"/>
                  <a:t>Тест должен отражать все ключевые аспекты онлайн-курса </a:t>
                </a:r>
                <a:r>
                  <a:rPr lang="ru-RU" b="1" dirty="0"/>
                  <a:t>при соблюдении правильных пропорций</a:t>
                </a:r>
              </a:p>
            </p:txBody>
          </p:sp>
          <p:pic>
            <p:nvPicPr>
              <p:cNvPr id="3" name="Рисунок 2" descr="Восклицательный знак">
                <a:extLst>
                  <a:ext uri="{FF2B5EF4-FFF2-40B4-BE49-F238E27FC236}">
                    <a16:creationId xmlns:a16="http://schemas.microsoft.com/office/drawing/2014/main" id="{EBEC04BE-B88D-4655-88F5-68C30E3907D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79376" y="1166018"/>
                <a:ext cx="685188" cy="685188"/>
              </a:xfrm>
              <a:prstGeom prst="rect">
                <a:avLst/>
              </a:prstGeom>
            </p:spPr>
          </p:pic>
        </p:grpSp>
      </p:grp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7DA3D40C-4CDD-4EE2-85C2-7DECA54CD39F}"/>
              </a:ext>
            </a:extLst>
          </p:cNvPr>
          <p:cNvGrpSpPr/>
          <p:nvPr/>
        </p:nvGrpSpPr>
        <p:grpSpPr>
          <a:xfrm>
            <a:off x="4799856" y="3139242"/>
            <a:ext cx="6075762" cy="2557518"/>
            <a:chOff x="5891172" y="3246005"/>
            <a:chExt cx="6075762" cy="2557518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B689DAFF-6A39-4D71-9872-66D51904AEF5}"/>
                </a:ext>
              </a:extLst>
            </p:cNvPr>
            <p:cNvSpPr/>
            <p:nvPr/>
          </p:nvSpPr>
          <p:spPr>
            <a:xfrm>
              <a:off x="6456040" y="3429000"/>
              <a:ext cx="551089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Нужно соблюдать </a:t>
              </a:r>
              <a:r>
                <a:rPr lang="ru-RU" b="1" dirty="0"/>
                <a:t>правила оценки </a:t>
              </a:r>
              <a:r>
                <a:rPr lang="ru-RU" dirty="0"/>
                <a:t>тестовых заданий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7E8BF329-D49C-446F-9FEE-CC9B0F2A1074}"/>
                </a:ext>
              </a:extLst>
            </p:cNvPr>
            <p:cNvSpPr/>
            <p:nvPr/>
          </p:nvSpPr>
          <p:spPr>
            <a:xfrm>
              <a:off x="6456040" y="5157192"/>
              <a:ext cx="4722774" cy="646331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Используются 2 шкалы оценивания: </a:t>
              </a:r>
            </a:p>
            <a:p>
              <a:r>
                <a:rPr lang="ru-RU" dirty="0"/>
                <a:t>номинальная и порядковая </a:t>
              </a: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6BCCAE0A-D0C3-4218-A394-7696EFE80194}"/>
                </a:ext>
              </a:extLst>
            </p:cNvPr>
            <p:cNvSpPr/>
            <p:nvPr/>
          </p:nvSpPr>
          <p:spPr>
            <a:xfrm>
              <a:off x="6456040" y="3964058"/>
              <a:ext cx="4722774" cy="646331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За выполнение каждого тестового задания </a:t>
              </a:r>
            </a:p>
            <a:p>
              <a:r>
                <a:rPr lang="ru-RU" dirty="0"/>
                <a:t>выставляются баллы</a:t>
              </a:r>
            </a:p>
          </p:txBody>
        </p:sp>
        <p:sp>
          <p:nvSpPr>
            <p:cNvPr id="20" name="Стрелка: шеврон 19">
              <a:extLst>
                <a:ext uri="{FF2B5EF4-FFF2-40B4-BE49-F238E27FC236}">
                  <a16:creationId xmlns:a16="http://schemas.microsoft.com/office/drawing/2014/main" id="{0D474284-BEC4-440F-8CA5-7516543DA736}"/>
                </a:ext>
              </a:extLst>
            </p:cNvPr>
            <p:cNvSpPr/>
            <p:nvPr/>
          </p:nvSpPr>
          <p:spPr>
            <a:xfrm rot="5400000">
              <a:off x="8633096" y="4648715"/>
              <a:ext cx="288032" cy="440889"/>
            </a:xfrm>
            <a:prstGeom prst="chevron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pic>
          <p:nvPicPr>
            <p:cNvPr id="24" name="Рисунок 23" descr="Восклицательный знак">
              <a:extLst>
                <a:ext uri="{FF2B5EF4-FFF2-40B4-BE49-F238E27FC236}">
                  <a16:creationId xmlns:a16="http://schemas.microsoft.com/office/drawing/2014/main" id="{EB2E6E67-1D2A-44A6-AB55-123032C693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891172" y="3246005"/>
              <a:ext cx="685188" cy="685188"/>
            </a:xfrm>
            <a:prstGeom prst="rect">
              <a:avLst/>
            </a:prstGeom>
          </p:spPr>
        </p:pic>
      </p:grpSp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F61A4C60-4E9E-48F1-9BAF-D86B7CCCD700}"/>
              </a:ext>
            </a:extLst>
          </p:cNvPr>
          <p:cNvGrpSpPr/>
          <p:nvPr/>
        </p:nvGrpSpPr>
        <p:grpSpPr>
          <a:xfrm>
            <a:off x="479376" y="3910619"/>
            <a:ext cx="5328268" cy="1681523"/>
            <a:chOff x="479376" y="3501008"/>
            <a:chExt cx="5328268" cy="1681523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FA2B5922-C9CB-4413-AC70-1F3E8C85386A}"/>
                </a:ext>
              </a:extLst>
            </p:cNvPr>
            <p:cNvSpPr/>
            <p:nvPr/>
          </p:nvSpPr>
          <p:spPr>
            <a:xfrm>
              <a:off x="1013186" y="3685409"/>
              <a:ext cx="479445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Оценка – это </a:t>
              </a:r>
              <a:r>
                <a:rPr lang="ru-RU" b="1" dirty="0"/>
                <a:t>элемент коммуникации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5910AA00-E01F-4125-85C1-3A381C01A8DC}"/>
                </a:ext>
              </a:extLst>
            </p:cNvPr>
            <p:cNvSpPr/>
            <p:nvPr/>
          </p:nvSpPr>
          <p:spPr>
            <a:xfrm>
              <a:off x="1013186" y="4259201"/>
              <a:ext cx="3786670" cy="923330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Рекомендуется использовать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b="1" dirty="0"/>
                <a:t>подсказки</a:t>
              </a:r>
              <a:r>
                <a:rPr lang="ru-RU" dirty="0"/>
                <a:t> </a:t>
              </a:r>
            </a:p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b="1" dirty="0"/>
                <a:t>тексты-поощрения</a:t>
              </a:r>
            </a:p>
          </p:txBody>
        </p:sp>
        <p:pic>
          <p:nvPicPr>
            <p:cNvPr id="25" name="Рисунок 24" descr="Восклицательный знак">
              <a:extLst>
                <a:ext uri="{FF2B5EF4-FFF2-40B4-BE49-F238E27FC236}">
                  <a16:creationId xmlns:a16="http://schemas.microsoft.com/office/drawing/2014/main" id="{FA23AA83-7299-4B62-A8EB-5B765C59CD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79376" y="3501008"/>
              <a:ext cx="685188" cy="685188"/>
            </a:xfrm>
            <a:prstGeom prst="rect">
              <a:avLst/>
            </a:prstGeom>
          </p:spPr>
        </p:pic>
      </p:grpSp>
      <p:sp>
        <p:nvSpPr>
          <p:cNvPr id="22" name="Заголовок 1">
            <a:extLst>
              <a:ext uri="{FF2B5EF4-FFF2-40B4-BE49-F238E27FC236}">
                <a16:creationId xmlns:a16="http://schemas.microsoft.com/office/drawing/2014/main" id="{24238872-B249-4264-8598-D944F6322FBF}"/>
              </a:ext>
            </a:extLst>
          </p:cNvPr>
          <p:cNvSpPr txBox="1">
            <a:spLocks/>
          </p:cNvSpPr>
          <p:nvPr/>
        </p:nvSpPr>
        <p:spPr bwMode="auto">
          <a:xfrm>
            <a:off x="546674" y="260350"/>
            <a:ext cx="1130525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000" b="1" dirty="0"/>
              <a:t>Базовые условия для тестовых заданий МООК</a:t>
            </a:r>
          </a:p>
        </p:txBody>
      </p:sp>
    </p:spTree>
    <p:extLst>
      <p:ext uri="{BB962C8B-B14F-4D97-AF65-F5344CB8AC3E}">
        <p14:creationId xmlns:p14="http://schemas.microsoft.com/office/powerpoint/2010/main" val="324948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8CDC766-E335-4A3B-823B-5D5A98571CA6}"/>
              </a:ext>
            </a:extLst>
          </p:cNvPr>
          <p:cNvSpPr/>
          <p:nvPr/>
        </p:nvSpPr>
        <p:spPr>
          <a:xfrm>
            <a:off x="767408" y="1124744"/>
            <a:ext cx="8496944" cy="3693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Формирующее оценивание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C4FE48C-8FDE-4141-AA06-4132D3E4975E}"/>
              </a:ext>
            </a:extLst>
          </p:cNvPr>
          <p:cNvSpPr/>
          <p:nvPr/>
        </p:nvSpPr>
        <p:spPr>
          <a:xfrm>
            <a:off x="2970548" y="6309320"/>
            <a:ext cx="52565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000000"/>
                </a:solidFill>
                <a:latin typeface="+mn-lt"/>
              </a:rPr>
              <a:t>Из материалов курса «Визуальные презентации» Яндекс Практикум</a:t>
            </a:r>
            <a:endParaRPr lang="ru-RU" sz="1100" dirty="0">
              <a:latin typeface="+mn-lt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535494-EAE9-4289-818A-BB80214D56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315" t="8013" r="32690" b="13663"/>
          <a:stretch/>
        </p:blipFill>
        <p:spPr>
          <a:xfrm>
            <a:off x="1244864" y="1597441"/>
            <a:ext cx="3451368" cy="460851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D23E71E-0D74-430B-B061-9E1CEDE654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715" t="33058" r="31400" b="5449"/>
          <a:stretch/>
        </p:blipFill>
        <p:spPr>
          <a:xfrm>
            <a:off x="6434987" y="1715340"/>
            <a:ext cx="4536504" cy="437271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Стрелка: шеврон 8">
            <a:extLst>
              <a:ext uri="{FF2B5EF4-FFF2-40B4-BE49-F238E27FC236}">
                <a16:creationId xmlns:a16="http://schemas.microsoft.com/office/drawing/2014/main" id="{D31EF247-D44B-46D2-8D7D-B2B51E83E61D}"/>
              </a:ext>
            </a:extLst>
          </p:cNvPr>
          <p:cNvSpPr/>
          <p:nvPr/>
        </p:nvSpPr>
        <p:spPr>
          <a:xfrm>
            <a:off x="5370361" y="3721678"/>
            <a:ext cx="360040" cy="360040"/>
          </a:xfrm>
          <a:prstGeom prst="chevron">
            <a:avLst/>
          </a:prstGeom>
          <a:gradFill>
            <a:gsLst>
              <a:gs pos="0">
                <a:srgbClr val="128C91"/>
              </a:gs>
              <a:gs pos="100000">
                <a:srgbClr val="51A65D"/>
              </a:gs>
            </a:gsLst>
            <a:lin ang="49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53C88D91-EBC2-4558-9E08-8101DD2B8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25424"/>
            <a:ext cx="11521280" cy="678055"/>
          </a:xfrm>
        </p:spPr>
        <p:txBody>
          <a:bodyPr/>
          <a:lstStyle/>
          <a:p>
            <a:r>
              <a:rPr lang="ru-RU" altLang="ru-RU" sz="4000" b="1" dirty="0"/>
              <a:t>Примеры обратной связи в тестах </a:t>
            </a:r>
          </a:p>
        </p:txBody>
      </p:sp>
    </p:spTree>
    <p:extLst>
      <p:ext uri="{BB962C8B-B14F-4D97-AF65-F5344CB8AC3E}">
        <p14:creationId xmlns:p14="http://schemas.microsoft.com/office/powerpoint/2010/main" val="65588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6B1A2E4-DD12-4A05-9000-4076B79AA909}"/>
              </a:ext>
            </a:extLst>
          </p:cNvPr>
          <p:cNvSpPr/>
          <p:nvPr/>
        </p:nvSpPr>
        <p:spPr>
          <a:xfrm>
            <a:off x="2970548" y="6309320"/>
            <a:ext cx="52565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000000"/>
                </a:solidFill>
                <a:latin typeface="+mn-lt"/>
              </a:rPr>
              <a:t>Из материалов курса  РАНХиГС «Цифровая трансформация. Быстрый старт» </a:t>
            </a:r>
            <a:r>
              <a:rPr lang="en-US" sz="1100" dirty="0" err="1">
                <a:solidFill>
                  <a:srgbClr val="000000"/>
                </a:solidFill>
                <a:latin typeface="+mn-lt"/>
              </a:rPr>
              <a:t>Stepik</a:t>
            </a:r>
            <a:endParaRPr lang="ru-RU" sz="1100" dirty="0">
              <a:latin typeface="+mn-lt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A209160-3C46-41F0-8A22-018C76C7501F}"/>
              </a:ext>
            </a:extLst>
          </p:cNvPr>
          <p:cNvGrpSpPr/>
          <p:nvPr/>
        </p:nvGrpSpPr>
        <p:grpSpPr>
          <a:xfrm>
            <a:off x="6240016" y="1767544"/>
            <a:ext cx="5372344" cy="4037720"/>
            <a:chOff x="6240016" y="1767544"/>
            <a:chExt cx="5372344" cy="4037720"/>
          </a:xfrm>
        </p:grpSpPr>
        <p:pic>
          <p:nvPicPr>
            <p:cNvPr id="10" name="Рисунок 9">
              <a:extLst>
                <a:ext uri="{FF2B5EF4-FFF2-40B4-BE49-F238E27FC236}">
                  <a16:creationId xmlns:a16="http://schemas.microsoft.com/office/drawing/2014/main" id="{E3C5CC9A-D065-4001-8C6C-D9C9ED22D6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8147" t="21786" r="33463" b="46850"/>
            <a:stretch/>
          </p:blipFill>
          <p:spPr>
            <a:xfrm>
              <a:off x="6240016" y="1767544"/>
              <a:ext cx="5372344" cy="2468878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AF455989-43D0-43D7-99D9-AF14AE8E5B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8738" t="34899" r="45866" b="60500"/>
            <a:stretch/>
          </p:blipFill>
          <p:spPr>
            <a:xfrm>
              <a:off x="6312024" y="4472951"/>
              <a:ext cx="3096344" cy="315524"/>
            </a:xfrm>
            <a:prstGeom prst="rect">
              <a:avLst/>
            </a:prstGeom>
          </p:spPr>
        </p:pic>
        <p:pic>
          <p:nvPicPr>
            <p:cNvPr id="13" name="Рисунок 12">
              <a:extLst>
                <a:ext uri="{FF2B5EF4-FFF2-40B4-BE49-F238E27FC236}">
                  <a16:creationId xmlns:a16="http://schemas.microsoft.com/office/drawing/2014/main" id="{EF91E362-F2A0-41B4-9208-FF82A50D8F7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8098" t="34899" r="44733" b="61286"/>
            <a:stretch/>
          </p:blipFill>
          <p:spPr>
            <a:xfrm>
              <a:off x="6259911" y="5027740"/>
              <a:ext cx="3312368" cy="261610"/>
            </a:xfrm>
            <a:prstGeom prst="rect">
              <a:avLst/>
            </a:prstGeom>
          </p:spPr>
        </p:pic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708AEEDC-8385-44C5-BF32-BC30ED35BC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8146" t="34899" r="48524" b="61286"/>
            <a:stretch/>
          </p:blipFill>
          <p:spPr>
            <a:xfrm>
              <a:off x="6259911" y="5543654"/>
              <a:ext cx="2844316" cy="261610"/>
            </a:xfrm>
            <a:prstGeom prst="rect">
              <a:avLst/>
            </a:prstGeom>
          </p:spPr>
        </p:pic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23EFFA6C-1372-4A59-960A-D385AE076221}"/>
              </a:ext>
            </a:extLst>
          </p:cNvPr>
          <p:cNvGrpSpPr/>
          <p:nvPr/>
        </p:nvGrpSpPr>
        <p:grpSpPr>
          <a:xfrm>
            <a:off x="658419" y="1797442"/>
            <a:ext cx="5437581" cy="3903974"/>
            <a:chOff x="658419" y="1797442"/>
            <a:chExt cx="5437581" cy="3903974"/>
          </a:xfrm>
        </p:grpSpPr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46D9143F-2995-42DB-BF35-0B1A95BD5B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8147" t="21786" r="32520" b="46850"/>
            <a:stretch/>
          </p:blipFill>
          <p:spPr>
            <a:xfrm>
              <a:off x="658419" y="1797442"/>
              <a:ext cx="5437581" cy="2438980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11" name="Рисунок 10">
              <a:extLst>
                <a:ext uri="{FF2B5EF4-FFF2-40B4-BE49-F238E27FC236}">
                  <a16:creationId xmlns:a16="http://schemas.microsoft.com/office/drawing/2014/main" id="{50AD25B5-FCE8-47AE-8524-0A93005744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28147" t="34899" r="61812" b="60500"/>
            <a:stretch/>
          </p:blipFill>
          <p:spPr>
            <a:xfrm>
              <a:off x="658419" y="4464450"/>
              <a:ext cx="1224136" cy="315524"/>
            </a:xfrm>
            <a:prstGeom prst="rect">
              <a:avLst/>
            </a:prstGeom>
          </p:spPr>
        </p:pic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97D7BE1D-71D8-4F19-96B5-53989D51CA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28148" t="34899" r="64765" b="60500"/>
            <a:stretch/>
          </p:blipFill>
          <p:spPr>
            <a:xfrm>
              <a:off x="658419" y="4888540"/>
              <a:ext cx="864096" cy="315524"/>
            </a:xfrm>
            <a:prstGeom prst="rect">
              <a:avLst/>
            </a:prstGeom>
          </p:spPr>
        </p:pic>
        <p:pic>
          <p:nvPicPr>
            <p:cNvPr id="16" name="Рисунок 15">
              <a:extLst>
                <a:ext uri="{FF2B5EF4-FFF2-40B4-BE49-F238E27FC236}">
                  <a16:creationId xmlns:a16="http://schemas.microsoft.com/office/drawing/2014/main" id="{96744CC4-D3B9-41FE-9179-B51CDF8E4B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8737" t="34899" r="58269" b="60500"/>
            <a:stretch/>
          </p:blipFill>
          <p:spPr>
            <a:xfrm>
              <a:off x="730427" y="5385892"/>
              <a:ext cx="1584176" cy="315524"/>
            </a:xfrm>
            <a:prstGeom prst="rect">
              <a:avLst/>
            </a:prstGeom>
          </p:spPr>
        </p:pic>
      </p:grp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8FE3C184-595A-428E-ABF1-9AA00AE5DA79}"/>
              </a:ext>
            </a:extLst>
          </p:cNvPr>
          <p:cNvSpPr/>
          <p:nvPr/>
        </p:nvSpPr>
        <p:spPr>
          <a:xfrm>
            <a:off x="767408" y="1124744"/>
            <a:ext cx="8496944" cy="36933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Поддержка мотивации</a:t>
            </a:r>
          </a:p>
        </p:txBody>
      </p: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B3774AAE-FE32-4F76-BA58-598C01C14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25424"/>
            <a:ext cx="11521280" cy="678055"/>
          </a:xfrm>
        </p:spPr>
        <p:txBody>
          <a:bodyPr/>
          <a:lstStyle/>
          <a:p>
            <a:r>
              <a:rPr lang="ru-RU" altLang="ru-RU" sz="4000" b="1" dirty="0"/>
              <a:t>Примеры обратной связи в тестах </a:t>
            </a:r>
          </a:p>
        </p:txBody>
      </p:sp>
    </p:spTree>
    <p:extLst>
      <p:ext uri="{BB962C8B-B14F-4D97-AF65-F5344CB8AC3E}">
        <p14:creationId xmlns:p14="http://schemas.microsoft.com/office/powerpoint/2010/main" val="1576080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>
            <a:extLst>
              <a:ext uri="{FF2B5EF4-FFF2-40B4-BE49-F238E27FC236}">
                <a16:creationId xmlns:a16="http://schemas.microsoft.com/office/drawing/2014/main" id="{BBCF7222-5EBB-4DEC-81F0-F6E4BB1D756C}"/>
              </a:ext>
            </a:extLst>
          </p:cNvPr>
          <p:cNvSpPr txBox="1">
            <a:spLocks/>
          </p:cNvSpPr>
          <p:nvPr/>
        </p:nvSpPr>
        <p:spPr bwMode="auto">
          <a:xfrm>
            <a:off x="382216" y="908720"/>
            <a:ext cx="11427568" cy="648072"/>
          </a:xfrm>
          <a:prstGeom prst="rect">
            <a:avLst/>
          </a:prstGeom>
          <a:noFill/>
          <a:ln w="9525">
            <a:solidFill>
              <a:srgbClr val="128C91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>
              <a:defRPr sz="2800">
                <a:latin typeface="+mj-lt"/>
                <a:ea typeface="+mj-ea"/>
                <a:cs typeface="+mj-cs"/>
              </a:defRPr>
            </a:lvl1pPr>
            <a:lvl2pPr algn="ctr">
              <a:defRPr sz="4400"/>
            </a:lvl2pPr>
            <a:lvl3pPr algn="ctr">
              <a:defRPr sz="4400"/>
            </a:lvl3pPr>
            <a:lvl4pPr algn="ctr">
              <a:defRPr sz="4400"/>
            </a:lvl4pPr>
            <a:lvl5pPr algn="ctr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lang="ru-RU" sz="2000" b="1" dirty="0"/>
              <a:t>Результат обучения: </a:t>
            </a:r>
            <a:r>
              <a:rPr lang="ru-RU" sz="2000" dirty="0"/>
              <a:t>способность выполнять основные арифметические действия с числами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0990884-3966-4028-9661-9D9A59DAB913}"/>
              </a:ext>
            </a:extLst>
          </p:cNvPr>
          <p:cNvSpPr/>
          <p:nvPr/>
        </p:nvSpPr>
        <p:spPr>
          <a:xfrm>
            <a:off x="382216" y="3061406"/>
            <a:ext cx="3036392" cy="400110"/>
          </a:xfrm>
          <a:prstGeom prst="rect">
            <a:avLst/>
          </a:prstGeom>
          <a:solidFill>
            <a:srgbClr val="3F9F83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Roboto"/>
              </a:rPr>
              <a:t>Тестовое задание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7" name="Заголовок 2">
            <a:extLst>
              <a:ext uri="{FF2B5EF4-FFF2-40B4-BE49-F238E27FC236}">
                <a16:creationId xmlns:a16="http://schemas.microsoft.com/office/drawing/2014/main" id="{EE799ABF-49EE-40B4-9617-1F95463BBA53}"/>
              </a:ext>
            </a:extLst>
          </p:cNvPr>
          <p:cNvSpPr txBox="1">
            <a:spLocks/>
          </p:cNvSpPr>
          <p:nvPr/>
        </p:nvSpPr>
        <p:spPr bwMode="auto">
          <a:xfrm>
            <a:off x="400053" y="188640"/>
            <a:ext cx="10108704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>
              <a:defRPr sz="4400" b="1">
                <a:latin typeface="+mj-lt"/>
                <a:ea typeface="+mj-ea"/>
                <a:cs typeface="+mj-cs"/>
              </a:defRPr>
            </a:lvl1pPr>
            <a:lvl2pPr algn="ctr">
              <a:defRPr sz="4400"/>
            </a:lvl2pPr>
            <a:lvl3pPr algn="ctr">
              <a:defRPr sz="4400"/>
            </a:lvl3pPr>
            <a:lvl4pPr algn="ctr">
              <a:defRPr sz="4400"/>
            </a:lvl4pPr>
            <a:lvl5pPr algn="ctr">
              <a:defRPr sz="4400"/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lang="ru-RU" dirty="0"/>
              <a:t>Пример</a:t>
            </a:r>
          </a:p>
        </p:txBody>
      </p:sp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A28E9A4D-1E80-429B-9D2A-CE817A98F30C}"/>
              </a:ext>
            </a:extLst>
          </p:cNvPr>
          <p:cNvSpPr txBox="1">
            <a:spLocks/>
          </p:cNvSpPr>
          <p:nvPr/>
        </p:nvSpPr>
        <p:spPr bwMode="auto">
          <a:xfrm>
            <a:off x="359496" y="1729751"/>
            <a:ext cx="3648272" cy="367345"/>
          </a:xfrm>
          <a:prstGeom prst="rect">
            <a:avLst/>
          </a:prstGeom>
          <a:noFill/>
          <a:ln w="9525">
            <a:noFill/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800" dirty="0"/>
              <a:t>Педагогические цели:</a:t>
            </a:r>
          </a:p>
        </p:txBody>
      </p:sp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0AC184D0-8996-45F9-B6E9-68C2E9960210}"/>
              </a:ext>
            </a:extLst>
          </p:cNvPr>
          <p:cNvSpPr txBox="1">
            <a:spLocks/>
          </p:cNvSpPr>
          <p:nvPr/>
        </p:nvSpPr>
        <p:spPr bwMode="auto">
          <a:xfrm>
            <a:off x="400053" y="3429000"/>
            <a:ext cx="3009353" cy="4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/>
              <a:t>2 х 2 = …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563D0C0-C6A9-4E58-9A55-CC64849237A9}"/>
              </a:ext>
            </a:extLst>
          </p:cNvPr>
          <p:cNvSpPr/>
          <p:nvPr/>
        </p:nvSpPr>
        <p:spPr>
          <a:xfrm>
            <a:off x="1415403" y="4193793"/>
            <a:ext cx="10244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8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4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3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6</a:t>
            </a:r>
          </a:p>
        </p:txBody>
      </p:sp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D3954426-4687-4F86-92EC-18F7D597254C}"/>
              </a:ext>
            </a:extLst>
          </p:cNvPr>
          <p:cNvSpPr txBox="1">
            <a:spLocks/>
          </p:cNvSpPr>
          <p:nvPr/>
        </p:nvSpPr>
        <p:spPr bwMode="auto">
          <a:xfrm>
            <a:off x="890401" y="2347478"/>
            <a:ext cx="2624347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b="1" dirty="0"/>
              <a:t>Знание </a:t>
            </a:r>
          </a:p>
          <a:p>
            <a:pPr algn="l"/>
            <a:r>
              <a:rPr lang="ru-RU" sz="2000" dirty="0"/>
              <a:t>таблицы умножения</a:t>
            </a:r>
          </a:p>
        </p:txBody>
      </p:sp>
      <p:sp>
        <p:nvSpPr>
          <p:cNvPr id="18" name="Заголовок 2">
            <a:extLst>
              <a:ext uri="{FF2B5EF4-FFF2-40B4-BE49-F238E27FC236}">
                <a16:creationId xmlns:a16="http://schemas.microsoft.com/office/drawing/2014/main" id="{E835C59A-442E-46D5-A866-73370102BFA7}"/>
              </a:ext>
            </a:extLst>
          </p:cNvPr>
          <p:cNvSpPr txBox="1">
            <a:spLocks/>
          </p:cNvSpPr>
          <p:nvPr/>
        </p:nvSpPr>
        <p:spPr bwMode="auto">
          <a:xfrm>
            <a:off x="4230529" y="2332470"/>
            <a:ext cx="2624346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b="1" dirty="0"/>
              <a:t>Понимание </a:t>
            </a:r>
          </a:p>
          <a:p>
            <a:pPr algn="l"/>
            <a:r>
              <a:rPr lang="ru-RU" sz="2000" dirty="0"/>
              <a:t>таблицы умножения</a:t>
            </a:r>
          </a:p>
        </p:txBody>
      </p:sp>
      <p:sp>
        <p:nvSpPr>
          <p:cNvPr id="20" name="Заголовок 2">
            <a:extLst>
              <a:ext uri="{FF2B5EF4-FFF2-40B4-BE49-F238E27FC236}">
                <a16:creationId xmlns:a16="http://schemas.microsoft.com/office/drawing/2014/main" id="{E45469FA-8BB0-4917-BBE9-30EEBE28EA5D}"/>
              </a:ext>
            </a:extLst>
          </p:cNvPr>
          <p:cNvSpPr txBox="1">
            <a:spLocks/>
          </p:cNvSpPr>
          <p:nvPr/>
        </p:nvSpPr>
        <p:spPr bwMode="auto">
          <a:xfrm>
            <a:off x="3739853" y="3460938"/>
            <a:ext cx="313196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/>
              <a:t>Х : 2 = 2. Чему равен Х ? </a:t>
            </a:r>
          </a:p>
        </p:txBody>
      </p:sp>
      <p:sp>
        <p:nvSpPr>
          <p:cNvPr id="22" name="Заголовок 2">
            <a:extLst>
              <a:ext uri="{FF2B5EF4-FFF2-40B4-BE49-F238E27FC236}">
                <a16:creationId xmlns:a16="http://schemas.microsoft.com/office/drawing/2014/main" id="{0E0C26C1-7BA6-4B8E-ABF2-ED09E85F7E3A}"/>
              </a:ext>
            </a:extLst>
          </p:cNvPr>
          <p:cNvSpPr txBox="1">
            <a:spLocks/>
          </p:cNvSpPr>
          <p:nvPr/>
        </p:nvSpPr>
        <p:spPr bwMode="auto">
          <a:xfrm>
            <a:off x="7692752" y="2305815"/>
            <a:ext cx="2867744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b="1" dirty="0"/>
              <a:t>Применение </a:t>
            </a:r>
          </a:p>
          <a:p>
            <a:pPr algn="l"/>
            <a:r>
              <a:rPr lang="ru-RU" sz="2000" dirty="0"/>
              <a:t>таблицы умножения</a:t>
            </a:r>
          </a:p>
        </p:txBody>
      </p:sp>
      <p:sp>
        <p:nvSpPr>
          <p:cNvPr id="24" name="Заголовок 2">
            <a:extLst>
              <a:ext uri="{FF2B5EF4-FFF2-40B4-BE49-F238E27FC236}">
                <a16:creationId xmlns:a16="http://schemas.microsoft.com/office/drawing/2014/main" id="{ED779990-E2C2-4B64-A2FA-AF10DD30E36E}"/>
              </a:ext>
            </a:extLst>
          </p:cNvPr>
          <p:cNvSpPr txBox="1">
            <a:spLocks/>
          </p:cNvSpPr>
          <p:nvPr/>
        </p:nvSpPr>
        <p:spPr bwMode="auto">
          <a:xfrm>
            <a:off x="7176120" y="3429000"/>
            <a:ext cx="4490585" cy="648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/>
              <a:t>У Васи 2 груши.  Маши в 2 раза больше. Сколько груш у Маши?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24ACDB3-B155-4700-99CE-DF4730FC7C9D}"/>
              </a:ext>
            </a:extLst>
          </p:cNvPr>
          <p:cNvSpPr/>
          <p:nvPr/>
        </p:nvSpPr>
        <p:spPr>
          <a:xfrm>
            <a:off x="4799856" y="4193793"/>
            <a:ext cx="10244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8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4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3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6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37CE809C-34F1-46D3-ADA2-5D35A6E39969}"/>
              </a:ext>
            </a:extLst>
          </p:cNvPr>
          <p:cNvSpPr/>
          <p:nvPr/>
        </p:nvSpPr>
        <p:spPr>
          <a:xfrm>
            <a:off x="8252493" y="4193793"/>
            <a:ext cx="102443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8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4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3</a:t>
            </a:r>
          </a:p>
          <a:p>
            <a:pPr marL="342900" indent="-342900">
              <a:buFont typeface="Symbol" panose="05050102010706020507" pitchFamily="18" charset="2"/>
              <a:buChar char="o"/>
            </a:pPr>
            <a:r>
              <a:rPr lang="ru-RU" sz="2000" b="1" dirty="0">
                <a:latin typeface="+mj-lt"/>
                <a:ea typeface="+mj-ea"/>
                <a:cs typeface="+mj-cs"/>
              </a:rPr>
              <a:t>6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2237FF7-F86B-41C5-B19F-2E074B7B01F8}"/>
              </a:ext>
            </a:extLst>
          </p:cNvPr>
          <p:cNvSpPr/>
          <p:nvPr/>
        </p:nvSpPr>
        <p:spPr>
          <a:xfrm>
            <a:off x="3713299" y="3064653"/>
            <a:ext cx="3141576" cy="400110"/>
          </a:xfrm>
          <a:prstGeom prst="rect">
            <a:avLst/>
          </a:prstGeom>
          <a:solidFill>
            <a:srgbClr val="7A4684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Roboto"/>
              </a:rPr>
              <a:t>Тестовое задание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3AC7288E-BFC1-4439-AEED-307EEF343317}"/>
              </a:ext>
            </a:extLst>
          </p:cNvPr>
          <p:cNvSpPr/>
          <p:nvPr/>
        </p:nvSpPr>
        <p:spPr>
          <a:xfrm>
            <a:off x="7159173" y="3056560"/>
            <a:ext cx="4650611" cy="400110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Roboto"/>
              </a:rPr>
              <a:t>Тестовое задание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BEA27E68-7EA3-4E21-893B-46226E46B702}"/>
              </a:ext>
            </a:extLst>
          </p:cNvPr>
          <p:cNvSpPr/>
          <p:nvPr/>
        </p:nvSpPr>
        <p:spPr>
          <a:xfrm>
            <a:off x="405384" y="2429796"/>
            <a:ext cx="457067" cy="400110"/>
          </a:xfrm>
          <a:prstGeom prst="rect">
            <a:avLst/>
          </a:prstGeom>
          <a:solidFill>
            <a:srgbClr val="3F9F83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Roboto"/>
              </a:rPr>
              <a:t>1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9B34DDB-D055-4189-8A5D-3407FEAA24A8}"/>
              </a:ext>
            </a:extLst>
          </p:cNvPr>
          <p:cNvSpPr/>
          <p:nvPr/>
        </p:nvSpPr>
        <p:spPr>
          <a:xfrm>
            <a:off x="3713298" y="2429796"/>
            <a:ext cx="457067" cy="400110"/>
          </a:xfrm>
          <a:prstGeom prst="rect">
            <a:avLst/>
          </a:prstGeom>
          <a:solidFill>
            <a:srgbClr val="7A4684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Roboto"/>
              </a:rPr>
              <a:t>2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B32EFE53-7DA4-4470-A321-5D314E4C7B45}"/>
              </a:ext>
            </a:extLst>
          </p:cNvPr>
          <p:cNvSpPr/>
          <p:nvPr/>
        </p:nvSpPr>
        <p:spPr>
          <a:xfrm>
            <a:off x="7159173" y="2429796"/>
            <a:ext cx="457067" cy="400110"/>
          </a:xfrm>
          <a:prstGeom prst="rect">
            <a:avLst/>
          </a:prstGeom>
          <a:solidFill>
            <a:schemeClr val="accent5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Roboto"/>
              </a:rPr>
              <a:t>3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43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17" grpId="0"/>
      <p:bldP spid="8" grpId="0"/>
      <p:bldP spid="9" grpId="0"/>
      <p:bldP spid="3" grpId="0"/>
      <p:bldP spid="12" grpId="0"/>
      <p:bldP spid="18" grpId="0"/>
      <p:bldP spid="20" grpId="0"/>
      <p:bldP spid="22" grpId="0"/>
      <p:bldP spid="24" grpId="0"/>
      <p:bldP spid="26" grpId="0"/>
      <p:bldP spid="27" grpId="0"/>
      <p:bldP spid="28" grpId="0" animBg="1"/>
      <p:bldP spid="29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B1622-1307-46E7-9AB7-548FBC9F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Алгоритм работы с тестом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6E001E6-2513-42D4-BB0B-925A4757523A}"/>
              </a:ext>
            </a:extLst>
          </p:cNvPr>
          <p:cNvSpPr/>
          <p:nvPr/>
        </p:nvSpPr>
        <p:spPr>
          <a:xfrm>
            <a:off x="689340" y="1404553"/>
            <a:ext cx="10447220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cap="all" dirty="0">
                <a:solidFill>
                  <a:srgbClr val="556270"/>
                </a:solidFill>
                <a:latin typeface="+mn-lt"/>
              </a:rPr>
              <a:t>ШАГ 1. СОЗДАЕМ ИНСТРУКЦИЮ </a:t>
            </a:r>
            <a:endParaRPr lang="ru-RU" b="1" i="0" cap="all" dirty="0">
              <a:solidFill>
                <a:srgbClr val="556270"/>
              </a:solidFill>
              <a:effectLst/>
              <a:latin typeface="+mn-lt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806CB43-6FBD-40E2-B81C-55BF14B6CC34}"/>
              </a:ext>
            </a:extLst>
          </p:cNvPr>
          <p:cNvSpPr/>
          <p:nvPr/>
        </p:nvSpPr>
        <p:spPr>
          <a:xfrm>
            <a:off x="689340" y="1772816"/>
            <a:ext cx="10642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44444"/>
                </a:solidFill>
                <a:latin typeface="+mn-lt"/>
              </a:rPr>
              <a:t>1. Даем короткое описание того, что обучающемуся нужно сделать, сколько будет вопросов и попыток, какие риски он несет в случае непрохождения теста</a:t>
            </a:r>
            <a:endParaRPr lang="ru-RU" dirty="0">
              <a:latin typeface="+mn-lt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4B9370C-DF17-4B8B-820B-846BB643C634}"/>
              </a:ext>
            </a:extLst>
          </p:cNvPr>
          <p:cNvSpPr/>
          <p:nvPr/>
        </p:nvSpPr>
        <p:spPr>
          <a:xfrm>
            <a:off x="689340" y="2669676"/>
            <a:ext cx="10447220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cap="all" dirty="0">
                <a:solidFill>
                  <a:srgbClr val="556270"/>
                </a:solidFill>
                <a:latin typeface="+mn-lt"/>
              </a:rPr>
              <a:t>ШАГ 2. ФОРМУЛИРУЕМ ТЕСТОВЫЕ ЗАДАНИЯ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DEC35DB-2508-479B-BD1C-B74359C3557D}"/>
              </a:ext>
            </a:extLst>
          </p:cNvPr>
          <p:cNvSpPr/>
          <p:nvPr/>
        </p:nvSpPr>
        <p:spPr>
          <a:xfrm>
            <a:off x="689340" y="3081734"/>
            <a:ext cx="107524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44444"/>
                </a:solidFill>
                <a:latin typeface="+mn-lt"/>
              </a:rPr>
              <a:t>2. Задания формулируются в соответствии с педагогическими целями и спецификацией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0CE9922-BF98-401E-9555-071ABE9FFE08}"/>
              </a:ext>
            </a:extLst>
          </p:cNvPr>
          <p:cNvSpPr/>
          <p:nvPr/>
        </p:nvSpPr>
        <p:spPr>
          <a:xfrm>
            <a:off x="689340" y="4070977"/>
            <a:ext cx="10447220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cap="all" dirty="0">
                <a:solidFill>
                  <a:srgbClr val="556270"/>
                </a:solidFill>
                <a:latin typeface="+mn-lt"/>
              </a:rPr>
              <a:t>ШАГ 3. </a:t>
            </a:r>
            <a:r>
              <a:rPr lang="ru-RU" b="1" cap="all" dirty="0">
                <a:solidFill>
                  <a:srgbClr val="556270"/>
                </a:solidFill>
              </a:rPr>
              <a:t>СОСТАВЛЯЕМ И ДОБАВЛЯЕМ ОТВЕТЫ</a:t>
            </a:r>
            <a:endParaRPr lang="ru-RU" b="1" cap="all" dirty="0">
              <a:solidFill>
                <a:srgbClr val="556270"/>
              </a:solidFill>
              <a:latin typeface="+mn-lt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E24990E-4875-4F1C-A379-0E59DCCDB5E8}"/>
              </a:ext>
            </a:extLst>
          </p:cNvPr>
          <p:cNvSpPr/>
          <p:nvPr/>
        </p:nvSpPr>
        <p:spPr>
          <a:xfrm>
            <a:off x="689340" y="4521894"/>
            <a:ext cx="104472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444444"/>
                </a:solidFill>
              </a:rPr>
              <a:t>3. Даем 1 (2-3) формулировки правильного ответа и 3 (2-1) </a:t>
            </a:r>
            <a:r>
              <a:rPr lang="ru-RU" dirty="0" err="1">
                <a:solidFill>
                  <a:srgbClr val="444444"/>
                </a:solidFill>
              </a:rPr>
              <a:t>дистрактора</a:t>
            </a:r>
            <a:r>
              <a:rPr lang="ru-RU" dirty="0">
                <a:solidFill>
                  <a:srgbClr val="444444"/>
                </a:solidFill>
              </a:rPr>
              <a:t> </a:t>
            </a:r>
            <a:r>
              <a:rPr lang="en-US" dirty="0">
                <a:solidFill>
                  <a:srgbClr val="444444"/>
                </a:solidFill>
              </a:rPr>
              <a:t> </a:t>
            </a:r>
            <a:endParaRPr lang="ru-RU" dirty="0">
              <a:solidFill>
                <a:srgbClr val="444444"/>
              </a:solidFill>
            </a:endParaRPr>
          </a:p>
          <a:p>
            <a:r>
              <a:rPr lang="ru-RU" dirty="0">
                <a:solidFill>
                  <a:srgbClr val="444444"/>
                </a:solidFill>
              </a:rPr>
              <a:t>4. К каждому заданию добавляем два пояснения: первое — на случай правильного ответа, второе — если ответ неверный</a:t>
            </a:r>
            <a:endParaRPr lang="ru-RU" sz="1400" i="1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A3C9C94-5C38-4EAE-AFA1-0CB390400B5D}"/>
              </a:ext>
            </a:extLst>
          </p:cNvPr>
          <p:cNvSpPr/>
          <p:nvPr/>
        </p:nvSpPr>
        <p:spPr>
          <a:xfrm>
            <a:off x="4727848" y="5250686"/>
            <a:ext cx="6875232" cy="338554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sz="1600" dirty="0"/>
              <a:t>Вовлекаем обучающихся в диалог + они получают полезную информацию 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F04B49D-B53B-4964-B0BC-18381404DE72}"/>
              </a:ext>
            </a:extLst>
          </p:cNvPr>
          <p:cNvSpPr/>
          <p:nvPr/>
        </p:nvSpPr>
        <p:spPr>
          <a:xfrm>
            <a:off x="6023991" y="2185943"/>
            <a:ext cx="5579089" cy="338554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sz="1600" dirty="0"/>
              <a:t>Короткий текст до 15 слов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C533EEC-8529-4AD0-8BD2-3B43F78A90B5}"/>
              </a:ext>
            </a:extLst>
          </p:cNvPr>
          <p:cNvSpPr/>
          <p:nvPr/>
        </p:nvSpPr>
        <p:spPr>
          <a:xfrm>
            <a:off x="6023991" y="3559275"/>
            <a:ext cx="5579089" cy="338554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sz="1600" dirty="0"/>
              <a:t>Проверяем на соответствие базовым условиям </a:t>
            </a:r>
          </a:p>
        </p:txBody>
      </p:sp>
    </p:spTree>
    <p:extLst>
      <p:ext uri="{BB962C8B-B14F-4D97-AF65-F5344CB8AC3E}">
        <p14:creationId xmlns:p14="http://schemas.microsoft.com/office/powerpoint/2010/main" val="427701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  <p:bldP spid="8" grpId="0" animBg="1"/>
      <p:bldP spid="9" grpId="0"/>
      <p:bldP spid="3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1B1622-1307-46E7-9AB7-548FBC9F5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Алгоритм работы с тестом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E24990E-4875-4F1C-A379-0E59DCCDB5E8}"/>
              </a:ext>
            </a:extLst>
          </p:cNvPr>
          <p:cNvSpPr/>
          <p:nvPr/>
        </p:nvSpPr>
        <p:spPr>
          <a:xfrm>
            <a:off x="708068" y="1797784"/>
            <a:ext cx="10687416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444444"/>
                </a:solidFill>
                <a:latin typeface="+mn-lt"/>
              </a:rPr>
              <a:t>5</a:t>
            </a:r>
            <a:r>
              <a:rPr lang="ru-RU" dirty="0">
                <a:solidFill>
                  <a:srgbClr val="444444"/>
                </a:solidFill>
                <a:latin typeface="+mn-lt"/>
              </a:rPr>
              <a:t>. Настраиваем результаты в зависимости от набранных баллов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rgbClr val="444444"/>
                </a:solidFill>
                <a:latin typeface="+mn-lt"/>
              </a:rPr>
              <a:t>6</a:t>
            </a:r>
            <a:r>
              <a:rPr lang="ru-RU" dirty="0">
                <a:solidFill>
                  <a:srgbClr val="444444"/>
                </a:solidFill>
                <a:latin typeface="+mn-lt"/>
              </a:rPr>
              <a:t>. К каждому результату добавляем осмысленный комментарий и рекомендацию программы или курса, соответствующую уровню знаний пользователя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i="1" dirty="0">
                <a:solidFill>
                  <a:schemeClr val="accent1"/>
                </a:solidFill>
                <a:latin typeface="+mn-lt"/>
              </a:rPr>
              <a:t>0 - 2 балла — Вам непросто сориентироваться в ….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i="1" dirty="0">
                <a:solidFill>
                  <a:schemeClr val="accent1"/>
                </a:solidFill>
                <a:latin typeface="+mn-lt"/>
              </a:rPr>
              <a:t>3 - 4 балла — Давайте улучшим результат …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400" i="1" dirty="0">
                <a:solidFill>
                  <a:schemeClr val="accent1"/>
                </a:solidFill>
                <a:latin typeface="+mn-lt"/>
              </a:rPr>
              <a:t>5 баллов — У вас отличный уровень ….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8D4CCF1-1351-46D6-AFC1-3AF2F221E9AA}"/>
              </a:ext>
            </a:extLst>
          </p:cNvPr>
          <p:cNvSpPr/>
          <p:nvPr/>
        </p:nvSpPr>
        <p:spPr>
          <a:xfrm>
            <a:off x="5212328" y="3090446"/>
            <a:ext cx="5948334" cy="338554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sz="1600" dirty="0"/>
              <a:t>Вычитывайте текст — в нем не должно быть ошибок!!!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ACE1202B-ABCD-4F3E-805F-AB2CB8177649}"/>
              </a:ext>
            </a:extLst>
          </p:cNvPr>
          <p:cNvSpPr/>
          <p:nvPr/>
        </p:nvSpPr>
        <p:spPr>
          <a:xfrm>
            <a:off x="689340" y="1404553"/>
            <a:ext cx="10447220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b="1" cap="all" dirty="0">
                <a:solidFill>
                  <a:srgbClr val="556270"/>
                </a:solidFill>
              </a:rPr>
              <a:t>ШАГ 4. ОПИСЫВАЕМ РЕЗУЛЬТАТЫ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A157D48-D544-4DC1-B031-806073676F28}"/>
              </a:ext>
            </a:extLst>
          </p:cNvPr>
          <p:cNvSpPr/>
          <p:nvPr/>
        </p:nvSpPr>
        <p:spPr>
          <a:xfrm>
            <a:off x="796516" y="4361499"/>
            <a:ext cx="10598968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0000FF"/>
                </a:solidFill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Подсчет количества символов в тексте онлайн, посчитать знаки и слова, SEO-анализ текста (text.ru)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E555481-C6F5-4259-854A-5409E91C4762}"/>
              </a:ext>
            </a:extLst>
          </p:cNvPr>
          <p:cNvSpPr/>
          <p:nvPr/>
        </p:nvSpPr>
        <p:spPr>
          <a:xfrm>
            <a:off x="796516" y="5084115"/>
            <a:ext cx="2058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Главред </a:t>
            </a:r>
            <a:r>
              <a:rPr lang="el-GR" dirty="0">
                <a:hlinkClick r:id="rId3"/>
              </a:rPr>
              <a:t>β (</a:t>
            </a:r>
            <a:r>
              <a:rPr lang="en-US" dirty="0">
                <a:hlinkClick r:id="rId3"/>
              </a:rPr>
              <a:t>glvrd.ru)</a:t>
            </a:r>
            <a:endParaRPr lang="ru-RU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129CEEA4-991E-47CF-822F-74E92AB9D979}"/>
              </a:ext>
            </a:extLst>
          </p:cNvPr>
          <p:cNvSpPr/>
          <p:nvPr/>
        </p:nvSpPr>
        <p:spPr>
          <a:xfrm>
            <a:off x="2883678" y="50841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+mn-lt"/>
              </a:rPr>
              <a:t>помогает очистить текст от словесного мусора, проверяет на соответствие </a:t>
            </a:r>
            <a:r>
              <a:rPr lang="ru-RU" b="1" dirty="0">
                <a:solidFill>
                  <a:srgbClr val="000000"/>
                </a:solidFill>
                <a:latin typeface="+mn-lt"/>
              </a:rPr>
              <a:t>информационному стилю</a:t>
            </a:r>
            <a:endParaRPr lang="ru-RU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6931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442BDE-7B9C-4143-ABBB-7734BA2DE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итогового теста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A8F91A-6D82-4687-BA7B-A442FC5C7D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57" t="23750" r="15744" b="32150"/>
          <a:stretch/>
        </p:blipFill>
        <p:spPr>
          <a:xfrm>
            <a:off x="317195" y="1340768"/>
            <a:ext cx="5020015" cy="219625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206426-6B33-4876-9AE2-2085084394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147" t="23750" r="16335" b="15351"/>
          <a:stretch/>
        </p:blipFill>
        <p:spPr>
          <a:xfrm>
            <a:off x="5728858" y="1340768"/>
            <a:ext cx="4478312" cy="276321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8F6489-E926-4AFA-A2C0-4A9D4F3670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738" t="24801" r="16335" b="32834"/>
          <a:stretch/>
        </p:blipFill>
        <p:spPr>
          <a:xfrm>
            <a:off x="317195" y="4005064"/>
            <a:ext cx="5020015" cy="217795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BB247B5-7A3A-425E-9EA8-AF75C42A98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8147" t="24801" r="16926" b="32834"/>
          <a:stretch/>
        </p:blipFill>
        <p:spPr>
          <a:xfrm>
            <a:off x="5728858" y="4255624"/>
            <a:ext cx="5596052" cy="242787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FD1D445-D0A9-4FBE-9B06-3DFDC92064CD}"/>
              </a:ext>
            </a:extLst>
          </p:cNvPr>
          <p:cNvSpPr/>
          <p:nvPr/>
        </p:nvSpPr>
        <p:spPr>
          <a:xfrm>
            <a:off x="317195" y="6389449"/>
            <a:ext cx="52565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000000"/>
                </a:solidFill>
                <a:latin typeface="+mn-lt"/>
              </a:rPr>
              <a:t>Из материалов курса  РАНХиГС «Цифровая трансформация. Быстрый старт» </a:t>
            </a:r>
            <a:r>
              <a:rPr lang="en-US" sz="1100" dirty="0" err="1">
                <a:solidFill>
                  <a:srgbClr val="000000"/>
                </a:solidFill>
                <a:latin typeface="+mn-lt"/>
              </a:rPr>
              <a:t>Stepik</a:t>
            </a:r>
            <a:endParaRPr lang="ru-RU" sz="1100" dirty="0">
              <a:latin typeface="+mn-lt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2357850-4774-42FA-BE56-6982624BD946}"/>
              </a:ext>
            </a:extLst>
          </p:cNvPr>
          <p:cNvSpPr/>
          <p:nvPr/>
        </p:nvSpPr>
        <p:spPr>
          <a:xfrm>
            <a:off x="4990861" y="1228690"/>
            <a:ext cx="457067" cy="400110"/>
          </a:xfrm>
          <a:prstGeom prst="rect">
            <a:avLst/>
          </a:prstGeom>
          <a:solidFill>
            <a:srgbClr val="3F9F83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Roboto"/>
              </a:rPr>
              <a:t>1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548169D-B2A9-4F9A-8EDB-D5FD68AE5598}"/>
              </a:ext>
            </a:extLst>
          </p:cNvPr>
          <p:cNvSpPr/>
          <p:nvPr/>
        </p:nvSpPr>
        <p:spPr>
          <a:xfrm>
            <a:off x="10128448" y="1228690"/>
            <a:ext cx="457067" cy="400110"/>
          </a:xfrm>
          <a:prstGeom prst="rect">
            <a:avLst/>
          </a:prstGeom>
          <a:solidFill>
            <a:srgbClr val="3F9F83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Roboto"/>
              </a:rPr>
              <a:t>2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6A0CC526-4D77-42B3-B211-C8195C0E3737}"/>
              </a:ext>
            </a:extLst>
          </p:cNvPr>
          <p:cNvSpPr/>
          <p:nvPr/>
        </p:nvSpPr>
        <p:spPr>
          <a:xfrm>
            <a:off x="4990861" y="3905489"/>
            <a:ext cx="457067" cy="400110"/>
          </a:xfrm>
          <a:prstGeom prst="rect">
            <a:avLst/>
          </a:prstGeom>
          <a:solidFill>
            <a:srgbClr val="3F9F83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Roboto"/>
              </a:rPr>
              <a:t>3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2BABA66-6433-41A7-AE3E-0F44AC13879D}"/>
              </a:ext>
            </a:extLst>
          </p:cNvPr>
          <p:cNvSpPr/>
          <p:nvPr/>
        </p:nvSpPr>
        <p:spPr>
          <a:xfrm>
            <a:off x="11183549" y="4149080"/>
            <a:ext cx="457067" cy="400110"/>
          </a:xfrm>
          <a:prstGeom prst="rect">
            <a:avLst/>
          </a:prstGeom>
          <a:solidFill>
            <a:srgbClr val="3F9F83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Roboto"/>
              </a:rPr>
              <a:t>4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33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669AE4-69D7-482C-9596-2A920D61B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74638"/>
            <a:ext cx="11449272" cy="1143000"/>
          </a:xfrm>
        </p:spPr>
        <p:txBody>
          <a:bodyPr/>
          <a:lstStyle/>
          <a:p>
            <a:r>
              <a:rPr lang="ru-RU" sz="4000" b="1" dirty="0"/>
              <a:t>Задания на взаимное оценивание (</a:t>
            </a:r>
            <a:r>
              <a:rPr lang="en-US" sz="4000" b="1" dirty="0"/>
              <a:t>PEER-REVIEW)</a:t>
            </a:r>
            <a:endParaRPr lang="ru-RU" sz="40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55F718-AAE8-4D48-9814-BA59CA7ECE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2426" y="2326118"/>
            <a:ext cx="9217025" cy="748844"/>
          </a:xfrm>
        </p:spPr>
        <p:txBody>
          <a:bodyPr/>
          <a:lstStyle/>
          <a:p>
            <a:pPr marL="0" indent="0">
              <a:buNone/>
            </a:pPr>
            <a:r>
              <a:rPr lang="ru-RU" sz="2000" b="1" dirty="0"/>
              <a:t>Задача: </a:t>
            </a:r>
            <a:r>
              <a:rPr lang="ru-RU" sz="2000" dirty="0"/>
              <a:t>самостоятельное конструирование обучающимся развернутого ответа </a:t>
            </a:r>
          </a:p>
          <a:p>
            <a:pPr marL="0" indent="0">
              <a:buNone/>
            </a:pPr>
            <a:r>
              <a:rPr lang="ru-RU" sz="2000" dirty="0"/>
              <a:t>по инструкции, составленной автором онлайн-курса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EACB6B61-6A39-4CD0-91FB-08C11333379C}"/>
              </a:ext>
            </a:extLst>
          </p:cNvPr>
          <p:cNvGrpSpPr/>
          <p:nvPr/>
        </p:nvGrpSpPr>
        <p:grpSpPr>
          <a:xfrm>
            <a:off x="788750" y="4592785"/>
            <a:ext cx="9845902" cy="646331"/>
            <a:chOff x="767408" y="3569240"/>
            <a:chExt cx="9845902" cy="646331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518B4C82-1152-4672-8526-643BBD2624C1}"/>
                </a:ext>
              </a:extLst>
            </p:cNvPr>
            <p:cNvSpPr/>
            <p:nvPr/>
          </p:nvSpPr>
          <p:spPr>
            <a:xfrm>
              <a:off x="767408" y="3707740"/>
              <a:ext cx="1934206" cy="36933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/>
                <a:t>Способ проверки</a:t>
              </a:r>
              <a:endParaRPr lang="ru-RU" dirty="0"/>
            </a:p>
          </p:txBody>
        </p:sp>
        <p:sp>
          <p:nvSpPr>
            <p:cNvPr id="8" name="Стрелка: шеврон 7">
              <a:extLst>
                <a:ext uri="{FF2B5EF4-FFF2-40B4-BE49-F238E27FC236}">
                  <a16:creationId xmlns:a16="http://schemas.microsoft.com/office/drawing/2014/main" id="{3A77547E-15AF-474E-84CF-B81857970A9E}"/>
                </a:ext>
              </a:extLst>
            </p:cNvPr>
            <p:cNvSpPr/>
            <p:nvPr/>
          </p:nvSpPr>
          <p:spPr>
            <a:xfrm>
              <a:off x="2871588" y="3707740"/>
              <a:ext cx="360040" cy="369332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3600BA64-B090-49FC-AEB0-3FA3B04DE07C}"/>
                </a:ext>
              </a:extLst>
            </p:cNvPr>
            <p:cNvSpPr/>
            <p:nvPr/>
          </p:nvSpPr>
          <p:spPr>
            <a:xfrm>
              <a:off x="3401602" y="3569240"/>
              <a:ext cx="7211708" cy="646331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dirty="0"/>
                <a:t>Взаимное оценивание обучающимися работ друг друга по критериям, составленным автором онлайн-курса </a:t>
              </a:r>
            </a:p>
          </p:txBody>
        </p:sp>
      </p:grp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B063444-D9C5-48E0-B732-3AB0810EF55B}"/>
              </a:ext>
            </a:extLst>
          </p:cNvPr>
          <p:cNvSpPr/>
          <p:nvPr/>
        </p:nvSpPr>
        <p:spPr>
          <a:xfrm>
            <a:off x="1284808" y="1717320"/>
            <a:ext cx="49024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Используем в итоговой аттестации </a:t>
            </a:r>
            <a:endParaRPr lang="ru-RU" sz="2400" dirty="0"/>
          </a:p>
        </p:txBody>
      </p:sp>
      <p:grpSp>
        <p:nvGrpSpPr>
          <p:cNvPr id="4" name="Рисунок 9" descr="Восклицательный знак">
            <a:extLst>
              <a:ext uri="{FF2B5EF4-FFF2-40B4-BE49-F238E27FC236}">
                <a16:creationId xmlns:a16="http://schemas.microsoft.com/office/drawing/2014/main" id="{344D83DA-7D29-4A52-8790-4D5758FBBD45}"/>
              </a:ext>
            </a:extLst>
          </p:cNvPr>
          <p:cNvGrpSpPr/>
          <p:nvPr/>
        </p:nvGrpSpPr>
        <p:grpSpPr>
          <a:xfrm>
            <a:off x="335360" y="1527783"/>
            <a:ext cx="914400" cy="914400"/>
            <a:chOff x="335360" y="1527783"/>
            <a:chExt cx="914400" cy="914400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C2FE1B21-5C65-476A-97D9-C24ED4C0407C}"/>
                </a:ext>
              </a:extLst>
            </p:cNvPr>
            <p:cNvSpPr/>
            <p:nvPr/>
          </p:nvSpPr>
          <p:spPr>
            <a:xfrm>
              <a:off x="731600" y="1596839"/>
              <a:ext cx="114300" cy="552450"/>
            </a:xfrm>
            <a:custGeom>
              <a:avLst/>
              <a:gdLst>
                <a:gd name="connsiteX0" fmla="*/ 7144 w 114300"/>
                <a:gd name="connsiteY0" fmla="*/ 7144 h 552450"/>
                <a:gd name="connsiteX1" fmla="*/ 114776 w 114300"/>
                <a:gd name="connsiteY1" fmla="*/ 7144 h 552450"/>
                <a:gd name="connsiteX2" fmla="*/ 105823 w 114300"/>
                <a:gd name="connsiteY2" fmla="*/ 549021 h 552450"/>
                <a:gd name="connsiteX3" fmla="*/ 16097 w 114300"/>
                <a:gd name="connsiteY3" fmla="*/ 549021 h 552450"/>
                <a:gd name="connsiteX4" fmla="*/ 7144 w 114300"/>
                <a:gd name="connsiteY4" fmla="*/ 7144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300" h="552450">
                  <a:moveTo>
                    <a:pt x="7144" y="7144"/>
                  </a:moveTo>
                  <a:lnTo>
                    <a:pt x="114776" y="7144"/>
                  </a:lnTo>
                  <a:lnTo>
                    <a:pt x="105823" y="549021"/>
                  </a:lnTo>
                  <a:lnTo>
                    <a:pt x="16097" y="549021"/>
                  </a:lnTo>
                  <a:lnTo>
                    <a:pt x="7144" y="7144"/>
                  </a:ln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  <p:sp>
          <p:nvSpPr>
            <p:cNvPr id="6" name="Полилиния: фигура 5">
              <a:extLst>
                <a:ext uri="{FF2B5EF4-FFF2-40B4-BE49-F238E27FC236}">
                  <a16:creationId xmlns:a16="http://schemas.microsoft.com/office/drawing/2014/main" id="{510D7BC4-91D1-4711-A771-A9D24613D4A4}"/>
                </a:ext>
              </a:extLst>
            </p:cNvPr>
            <p:cNvSpPr/>
            <p:nvPr/>
          </p:nvSpPr>
          <p:spPr>
            <a:xfrm>
              <a:off x="709216" y="2196914"/>
              <a:ext cx="161925" cy="161925"/>
            </a:xfrm>
            <a:custGeom>
              <a:avLst/>
              <a:gdLst>
                <a:gd name="connsiteX0" fmla="*/ 159544 w 161925"/>
                <a:gd name="connsiteY0" fmla="*/ 83344 h 161925"/>
                <a:gd name="connsiteX1" fmla="*/ 83344 w 161925"/>
                <a:gd name="connsiteY1" fmla="*/ 159544 h 161925"/>
                <a:gd name="connsiteX2" fmla="*/ 7144 w 161925"/>
                <a:gd name="connsiteY2" fmla="*/ 83344 h 161925"/>
                <a:gd name="connsiteX3" fmla="*/ 83344 w 161925"/>
                <a:gd name="connsiteY3" fmla="*/ 7144 h 161925"/>
                <a:gd name="connsiteX4" fmla="*/ 159544 w 161925"/>
                <a:gd name="connsiteY4" fmla="*/ 833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5" h="161925">
                  <a:moveTo>
                    <a:pt x="159544" y="83344"/>
                  </a:moveTo>
                  <a:cubicBezTo>
                    <a:pt x="159544" y="125428"/>
                    <a:pt x="125428" y="159544"/>
                    <a:pt x="83344" y="159544"/>
                  </a:cubicBezTo>
                  <a:cubicBezTo>
                    <a:pt x="41260" y="159544"/>
                    <a:pt x="7144" y="125428"/>
                    <a:pt x="7144" y="83344"/>
                  </a:cubicBezTo>
                  <a:cubicBezTo>
                    <a:pt x="7144" y="41260"/>
                    <a:pt x="41260" y="7144"/>
                    <a:pt x="83344" y="7144"/>
                  </a:cubicBezTo>
                  <a:cubicBezTo>
                    <a:pt x="125428" y="7144"/>
                    <a:pt x="159544" y="41260"/>
                    <a:pt x="159544" y="83344"/>
                  </a:cubicBezTo>
                  <a:close/>
                </a:path>
              </a:pathLst>
            </a:custGeom>
            <a:solidFill>
              <a:srgbClr val="C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ru-RU"/>
            </a:p>
          </p:txBody>
        </p:sp>
      </p:grp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2E93EE0-AF6F-49C5-AF2C-D00510A1A88C}"/>
              </a:ext>
            </a:extLst>
          </p:cNvPr>
          <p:cNvSpPr/>
          <p:nvPr/>
        </p:nvSpPr>
        <p:spPr>
          <a:xfrm>
            <a:off x="-190076" y="3292521"/>
            <a:ext cx="12382076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                                             </a:t>
            </a:r>
            <a:r>
              <a:rPr lang="ru-RU" sz="2000" dirty="0"/>
              <a:t>Решение задачи с пояснениями, создание проекта /модели, </a:t>
            </a:r>
          </a:p>
          <a:p>
            <a:r>
              <a:rPr lang="ru-RU" sz="2000" dirty="0"/>
              <a:t>                                         представление результатов в презентации / шаблоне / </a:t>
            </a:r>
            <a:r>
              <a:rPr lang="ru-RU" sz="2000" dirty="0" err="1"/>
              <a:t>дашборде</a:t>
            </a:r>
            <a:r>
              <a:rPr lang="ru-RU" sz="2000" dirty="0"/>
              <a:t> и пр.</a:t>
            </a:r>
          </a:p>
        </p:txBody>
      </p:sp>
    </p:spTree>
    <p:extLst>
      <p:ext uri="{BB962C8B-B14F-4D97-AF65-F5344CB8AC3E}">
        <p14:creationId xmlns:p14="http://schemas.microsoft.com/office/powerpoint/2010/main" val="2684429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11668F-70A8-43BE-AF18-0C018FA5FB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Особенности использования </a:t>
            </a:r>
            <a:r>
              <a:rPr lang="en-US" sz="4000" b="1" dirty="0"/>
              <a:t>PEER-REVIEW</a:t>
            </a:r>
            <a:endParaRPr lang="ru-RU" sz="40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78B9899-CB43-431D-B8AE-065F7389B9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370027"/>
              </p:ext>
            </p:extLst>
          </p:nvPr>
        </p:nvGraphicFramePr>
        <p:xfrm>
          <a:off x="1127448" y="1361868"/>
          <a:ext cx="9937104" cy="2016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4260654609"/>
                    </a:ext>
                  </a:extLst>
                </a:gridCol>
                <a:gridCol w="3312368">
                  <a:extLst>
                    <a:ext uri="{9D8B030D-6E8A-4147-A177-3AD203B41FA5}">
                      <a16:colId xmlns:a16="http://schemas.microsoft.com/office/drawing/2014/main" val="1205391395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31880674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Показатели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Формирующее оценивание </a:t>
                      </a:r>
                    </a:p>
                  </a:txBody>
                  <a:tcPr anchor="ctr">
                    <a:solidFill>
                      <a:srgbClr val="149DA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bg1"/>
                          </a:solidFill>
                        </a:rPr>
                        <a:t>Результирующее оценивание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872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Количество попыток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Нет ограничений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Ограничено (2-3 попытки)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732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Периодичность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1-2 задания на курс </a:t>
                      </a:r>
                    </a:p>
                    <a:p>
                      <a:r>
                        <a:rPr lang="ru-RU" dirty="0"/>
                        <a:t>по программированию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 проектное задание в итоговой аттестации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997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Тип проверки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Самостоятельное сравнение ответа с эталоном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Проверка ответа другими 2-3 обучающимися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284678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6917284-1105-4117-BEC3-335422F4766B}"/>
              </a:ext>
            </a:extLst>
          </p:cNvPr>
          <p:cNvSpPr/>
          <p:nvPr/>
        </p:nvSpPr>
        <p:spPr>
          <a:xfrm>
            <a:off x="1147842" y="3717032"/>
            <a:ext cx="5184576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prstDash val="lgDash"/>
          </a:ln>
        </p:spPr>
        <p:txBody>
          <a:bodyPr wrap="square">
            <a:spAutoFit/>
          </a:bodyPr>
          <a:lstStyle/>
          <a:p>
            <a:pPr algn="ctr"/>
            <a:r>
              <a:rPr lang="ru-RU" dirty="0"/>
              <a:t>Онлайн-курс заканчивается итоговым проектом</a:t>
            </a: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2DC5107D-EEA6-4D8E-AA37-029A9F5D761F}"/>
              </a:ext>
            </a:extLst>
          </p:cNvPr>
          <p:cNvGrpSpPr/>
          <p:nvPr/>
        </p:nvGrpSpPr>
        <p:grpSpPr>
          <a:xfrm>
            <a:off x="6471808" y="4740662"/>
            <a:ext cx="4605735" cy="646331"/>
            <a:chOff x="6471808" y="4992185"/>
            <a:chExt cx="4605735" cy="646331"/>
          </a:xfrm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144FDBA4-6C62-4509-A633-BDDBE347659B}"/>
                </a:ext>
              </a:extLst>
            </p:cNvPr>
            <p:cNvSpPr/>
            <p:nvPr/>
          </p:nvSpPr>
          <p:spPr>
            <a:xfrm>
              <a:off x="7182340" y="4992185"/>
              <a:ext cx="3895203" cy="64633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Проверка осуществляется в период итоговой аттестации</a:t>
              </a:r>
            </a:p>
          </p:txBody>
        </p:sp>
        <p:sp>
          <p:nvSpPr>
            <p:cNvPr id="9" name="Стрелка: шеврон 8">
              <a:extLst>
                <a:ext uri="{FF2B5EF4-FFF2-40B4-BE49-F238E27FC236}">
                  <a16:creationId xmlns:a16="http://schemas.microsoft.com/office/drawing/2014/main" id="{E7EF8A85-3C0E-4C31-8629-3CA8FC29EE08}"/>
                </a:ext>
              </a:extLst>
            </p:cNvPr>
            <p:cNvSpPr/>
            <p:nvPr/>
          </p:nvSpPr>
          <p:spPr>
            <a:xfrm>
              <a:off x="6471808" y="5136867"/>
              <a:ext cx="360040" cy="369332"/>
            </a:xfrm>
            <a:prstGeom prst="chevron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EB947BE6-9B46-47BA-A230-12DB00817D7F}"/>
              </a:ext>
            </a:extLst>
          </p:cNvPr>
          <p:cNvGrpSpPr/>
          <p:nvPr/>
        </p:nvGrpSpPr>
        <p:grpSpPr>
          <a:xfrm>
            <a:off x="1127449" y="4331346"/>
            <a:ext cx="5204969" cy="923330"/>
            <a:chOff x="1127449" y="4582869"/>
            <a:chExt cx="5204969" cy="923330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62807C03-3689-4098-A369-B8D59234811B}"/>
                </a:ext>
              </a:extLst>
            </p:cNvPr>
            <p:cNvSpPr/>
            <p:nvPr/>
          </p:nvSpPr>
          <p:spPr>
            <a:xfrm>
              <a:off x="1723906" y="4582869"/>
              <a:ext cx="4608512" cy="923330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Задания обучающиеся получают по частям </a:t>
              </a:r>
            </a:p>
            <a:p>
              <a:r>
                <a:rPr lang="ru-RU" dirty="0"/>
                <a:t>в каждом разделе (еженедельно) + часть </a:t>
              </a:r>
            </a:p>
            <a:p>
              <a:r>
                <a:rPr lang="ru-RU" dirty="0"/>
                <a:t>в неделю итоговой аттестации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2FFE0FC8-920A-4464-AF5F-349E2F6F5DF6}"/>
                </a:ext>
              </a:extLst>
            </p:cNvPr>
            <p:cNvSpPr/>
            <p:nvPr/>
          </p:nvSpPr>
          <p:spPr>
            <a:xfrm>
              <a:off x="1127449" y="4668378"/>
              <a:ext cx="457067" cy="40011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>
                  <a:latin typeface="+mn-lt"/>
                </a:rPr>
                <a:t>1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6B065DD2-CA09-42A7-AB55-4CF0133F230C}"/>
              </a:ext>
            </a:extLst>
          </p:cNvPr>
          <p:cNvGrpSpPr/>
          <p:nvPr/>
        </p:nvGrpSpPr>
        <p:grpSpPr>
          <a:xfrm>
            <a:off x="1147842" y="5302949"/>
            <a:ext cx="5256584" cy="646331"/>
            <a:chOff x="1147842" y="5554472"/>
            <a:chExt cx="5256584" cy="646331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3965DF0C-0C39-4B90-AB8F-803DFBF342E4}"/>
                </a:ext>
              </a:extLst>
            </p:cNvPr>
            <p:cNvSpPr/>
            <p:nvPr/>
          </p:nvSpPr>
          <p:spPr>
            <a:xfrm>
              <a:off x="1723906" y="5554472"/>
              <a:ext cx="4680520" cy="646331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Задания обучающиеся получают целиком </a:t>
              </a:r>
            </a:p>
            <a:p>
              <a:r>
                <a:rPr lang="ru-RU" dirty="0"/>
                <a:t>в последнем разделе «Итоговая аттестация»</a:t>
              </a:r>
            </a:p>
          </p:txBody>
        </p:sp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5ECBFECF-2E6B-4AF9-B6F2-0ED2C711592D}"/>
                </a:ext>
              </a:extLst>
            </p:cNvPr>
            <p:cNvSpPr/>
            <p:nvPr/>
          </p:nvSpPr>
          <p:spPr>
            <a:xfrm>
              <a:off x="1147842" y="5638516"/>
              <a:ext cx="457067" cy="40011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>
                  <a:latin typeface="+mn-lt"/>
                </a:rPr>
                <a:t>2</a:t>
              </a:r>
            </a:p>
          </p:txBody>
        </p:sp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01B0E1B-8B34-4709-9F79-9E1A4100C544}"/>
              </a:ext>
            </a:extLst>
          </p:cNvPr>
          <p:cNvSpPr/>
          <p:nvPr/>
        </p:nvSpPr>
        <p:spPr>
          <a:xfrm>
            <a:off x="6417663" y="3725875"/>
            <a:ext cx="2290815" cy="369332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b="1" dirty="0"/>
              <a:t>Уровень</a:t>
            </a:r>
            <a:r>
              <a:rPr lang="ru-RU" dirty="0"/>
              <a:t> </a:t>
            </a:r>
            <a:r>
              <a:rPr lang="ru-RU" b="1" dirty="0"/>
              <a:t>3 - трудный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272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98A1C0C-6DBA-4F19-86B9-254DF0986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752" y="245333"/>
            <a:ext cx="5109409" cy="1143000"/>
          </a:xfrm>
        </p:spPr>
        <p:txBody>
          <a:bodyPr/>
          <a:lstStyle/>
          <a:p>
            <a:pPr algn="l"/>
            <a:r>
              <a:rPr lang="ru-RU" dirty="0"/>
              <a:t>Формы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BEF2BEA-3AD1-4E4F-8677-868AD2C87D90}"/>
              </a:ext>
            </a:extLst>
          </p:cNvPr>
          <p:cNvGrpSpPr/>
          <p:nvPr/>
        </p:nvGrpSpPr>
        <p:grpSpPr>
          <a:xfrm>
            <a:off x="767408" y="1417638"/>
            <a:ext cx="4618915" cy="3089741"/>
            <a:chOff x="767408" y="1417638"/>
            <a:chExt cx="4618915" cy="3089741"/>
          </a:xfrm>
        </p:grpSpPr>
        <p:sp>
          <p:nvSpPr>
            <p:cNvPr id="5" name="Прямоугольник 4">
              <a:extLst>
                <a:ext uri="{FF2B5EF4-FFF2-40B4-BE49-F238E27FC236}">
                  <a16:creationId xmlns:a16="http://schemas.microsoft.com/office/drawing/2014/main" id="{4E294DBB-6197-485B-9E78-50D0E39BC3C3}"/>
                </a:ext>
              </a:extLst>
            </p:cNvPr>
            <p:cNvSpPr/>
            <p:nvPr/>
          </p:nvSpPr>
          <p:spPr>
            <a:xfrm>
              <a:off x="767408" y="1417638"/>
              <a:ext cx="4608512" cy="36933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b="1" dirty="0"/>
                <a:t>С ограничением на ответ  </a:t>
              </a:r>
            </a:p>
          </p:txBody>
        </p:sp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43BF0B56-8136-47B2-BE58-0F15B1AD5112}"/>
                </a:ext>
              </a:extLst>
            </p:cNvPr>
            <p:cNvSpPr/>
            <p:nvPr/>
          </p:nvSpPr>
          <p:spPr>
            <a:xfrm>
              <a:off x="777811" y="2687690"/>
              <a:ext cx="4608512" cy="36933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b="1" dirty="0"/>
                <a:t>Без ограничения на ответ </a:t>
              </a:r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F5F6718F-5BEC-4047-9300-1E9E33C78DA9}"/>
                </a:ext>
              </a:extLst>
            </p:cNvPr>
            <p:cNvSpPr/>
            <p:nvPr/>
          </p:nvSpPr>
          <p:spPr>
            <a:xfrm>
              <a:off x="777811" y="1824240"/>
              <a:ext cx="4608512" cy="646331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Формирующее оценивание заданий </a:t>
              </a:r>
            </a:p>
            <a:p>
              <a:r>
                <a:rPr lang="ru-RU" dirty="0"/>
                <a:t>по программированию  </a:t>
              </a:r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55018FD3-6448-4F2A-8ABF-A03CE6845785}"/>
                </a:ext>
              </a:extLst>
            </p:cNvPr>
            <p:cNvSpPr/>
            <p:nvPr/>
          </p:nvSpPr>
          <p:spPr>
            <a:xfrm>
              <a:off x="767408" y="3861048"/>
              <a:ext cx="4176464" cy="646331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/>
                <a:t>педагогических целей «Понимание» и «Применение» </a:t>
              </a:r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07D2F4B9-9F46-4025-9A1D-29DAA04C2385}"/>
                </a:ext>
              </a:extLst>
            </p:cNvPr>
            <p:cNvSpPr/>
            <p:nvPr/>
          </p:nvSpPr>
          <p:spPr>
            <a:xfrm>
              <a:off x="788214" y="3137676"/>
              <a:ext cx="3960440" cy="369332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Для проверки:</a:t>
              </a:r>
            </a:p>
          </p:txBody>
        </p:sp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148804C2-BFEF-4D84-96F4-1B5F11FF7540}"/>
                </a:ext>
              </a:extLst>
            </p:cNvPr>
            <p:cNvSpPr/>
            <p:nvPr/>
          </p:nvSpPr>
          <p:spPr>
            <a:xfrm>
              <a:off x="788214" y="3501008"/>
              <a:ext cx="3960440" cy="369332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/>
                <a:t>сложных результатов обучения</a:t>
              </a: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62FD0BB3-01D5-4CE7-ACC4-A709D51D9125}"/>
              </a:ext>
            </a:extLst>
          </p:cNvPr>
          <p:cNvGrpSpPr/>
          <p:nvPr/>
        </p:nvGrpSpPr>
        <p:grpSpPr>
          <a:xfrm>
            <a:off x="6059190" y="1417638"/>
            <a:ext cx="5933914" cy="4387626"/>
            <a:chOff x="6059190" y="1417638"/>
            <a:chExt cx="5933914" cy="4387626"/>
          </a:xfrm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id="{1FEDC3B4-7D28-4BAA-B165-AA4056F85F4F}"/>
                </a:ext>
              </a:extLst>
            </p:cNvPr>
            <p:cNvSpPr/>
            <p:nvPr/>
          </p:nvSpPr>
          <p:spPr>
            <a:xfrm>
              <a:off x="6168008" y="4509120"/>
              <a:ext cx="4608512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b="1" dirty="0"/>
                <a:t>Примеры формулировки задания</a:t>
              </a:r>
            </a:p>
          </p:txBody>
        </p:sp>
        <p:sp>
          <p:nvSpPr>
            <p:cNvPr id="12" name="Прямоугольник 11">
              <a:extLst>
                <a:ext uri="{FF2B5EF4-FFF2-40B4-BE49-F238E27FC236}">
                  <a16:creationId xmlns:a16="http://schemas.microsoft.com/office/drawing/2014/main" id="{07D7D2C9-99C9-4B3F-AF86-25B3B211C928}"/>
                </a:ext>
              </a:extLst>
            </p:cNvPr>
            <p:cNvSpPr/>
            <p:nvPr/>
          </p:nvSpPr>
          <p:spPr>
            <a:xfrm>
              <a:off x="6168008" y="4978431"/>
              <a:ext cx="4608512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chemeClr val="tx2"/>
                  </a:solidFill>
                </a:rPr>
                <a:t>Объясните код программы …</a:t>
              </a:r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7AA75F95-2D0E-49B6-9696-09692BC6A149}"/>
                </a:ext>
              </a:extLst>
            </p:cNvPr>
            <p:cNvSpPr/>
            <p:nvPr/>
          </p:nvSpPr>
          <p:spPr>
            <a:xfrm>
              <a:off x="6168008" y="5435932"/>
              <a:ext cx="4608512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chemeClr val="tx2"/>
                  </a:solidFill>
                </a:rPr>
                <a:t>Составьте бизнес-план …</a:t>
              </a:r>
            </a:p>
          </p:txBody>
        </p:sp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7612F8DF-C8E1-43E0-9091-050BAAAE4C52}"/>
                </a:ext>
              </a:extLst>
            </p:cNvPr>
            <p:cNvSpPr/>
            <p:nvPr/>
          </p:nvSpPr>
          <p:spPr>
            <a:xfrm>
              <a:off x="6076579" y="1417638"/>
              <a:ext cx="4608512" cy="369332"/>
            </a:xfrm>
            <a:prstGeom prst="rect">
              <a:avLst/>
            </a:prstGeom>
            <a:solidFill>
              <a:srgbClr val="92D050"/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b="1" dirty="0"/>
                <a:t>1. Формулировка задания</a:t>
              </a: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442816CD-2A1E-4D57-882E-4C91F04194D7}"/>
                </a:ext>
              </a:extLst>
            </p:cNvPr>
            <p:cNvSpPr/>
            <p:nvPr/>
          </p:nvSpPr>
          <p:spPr>
            <a:xfrm>
              <a:off x="6076579" y="2033619"/>
              <a:ext cx="4608320" cy="369332"/>
            </a:xfrm>
            <a:prstGeom prst="rect">
              <a:avLst/>
            </a:prstGeom>
            <a:solidFill>
              <a:srgbClr val="92D050"/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b="1" dirty="0"/>
                <a:t>2. Вопросы (исходные данные) к заданию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4114BE60-B04B-4D40-9FAE-C32E26B1DA7D}"/>
                </a:ext>
              </a:extLst>
            </p:cNvPr>
            <p:cNvSpPr/>
            <p:nvPr/>
          </p:nvSpPr>
          <p:spPr>
            <a:xfrm>
              <a:off x="6076579" y="2649600"/>
              <a:ext cx="4608320" cy="369332"/>
            </a:xfrm>
            <a:prstGeom prst="rect">
              <a:avLst/>
            </a:prstGeom>
            <a:solidFill>
              <a:srgbClr val="92D050"/>
            </a:solidFill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b="1" dirty="0"/>
                <a:t>3. Инструкция из  двух частей (рубрики)</a:t>
              </a:r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DF0AD302-5C30-43F5-B4E4-3833DB55DBB1}"/>
                </a:ext>
              </a:extLst>
            </p:cNvPr>
            <p:cNvSpPr/>
            <p:nvPr/>
          </p:nvSpPr>
          <p:spPr>
            <a:xfrm>
              <a:off x="6115226" y="3002461"/>
              <a:ext cx="4569673" cy="369332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r>
                <a:rPr lang="ru-RU" dirty="0"/>
                <a:t>позволяет понять обучающемуся:</a:t>
              </a:r>
            </a:p>
          </p:txBody>
        </p:sp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AFAC53FC-F514-4108-B56A-4572C6C6F0EC}"/>
                </a:ext>
              </a:extLst>
            </p:cNvPr>
            <p:cNvSpPr/>
            <p:nvPr/>
          </p:nvSpPr>
          <p:spPr>
            <a:xfrm>
              <a:off x="6059190" y="3408670"/>
              <a:ext cx="5933914" cy="369332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/>
                <a:t>по каким критериям и как будет проверяться его ответ</a:t>
              </a:r>
            </a:p>
          </p:txBody>
        </p:sp>
        <p:sp>
          <p:nvSpPr>
            <p:cNvPr id="20" name="Прямоугольник 19">
              <a:extLst>
                <a:ext uri="{FF2B5EF4-FFF2-40B4-BE49-F238E27FC236}">
                  <a16:creationId xmlns:a16="http://schemas.microsoft.com/office/drawing/2014/main" id="{2F0987E6-E56F-4D91-ABE6-FF4E07AC511B}"/>
                </a:ext>
              </a:extLst>
            </p:cNvPr>
            <p:cNvSpPr/>
            <p:nvPr/>
          </p:nvSpPr>
          <p:spPr>
            <a:xfrm>
              <a:off x="6059190" y="3851756"/>
              <a:ext cx="5933914" cy="369332"/>
            </a:xfrm>
            <a:prstGeom prst="rect">
              <a:avLst/>
            </a:prstGeom>
            <a:noFill/>
            <a:ln>
              <a:noFill/>
              <a:prstDash val="lgDash"/>
            </a:ln>
          </p:spPr>
          <p:txBody>
            <a:bodyPr wrap="square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§"/>
              </a:pPr>
              <a:r>
                <a:rPr lang="ru-RU" dirty="0"/>
                <a:t>как нужно проверять работы других обучающихся</a:t>
              </a:r>
            </a:p>
          </p:txBody>
        </p:sp>
      </p:grpSp>
      <p:sp>
        <p:nvSpPr>
          <p:cNvPr id="21" name="Заголовок 1">
            <a:extLst>
              <a:ext uri="{FF2B5EF4-FFF2-40B4-BE49-F238E27FC236}">
                <a16:creationId xmlns:a16="http://schemas.microsoft.com/office/drawing/2014/main" id="{88047ED2-FBBC-4274-9E91-10F6B95E774B}"/>
              </a:ext>
            </a:extLst>
          </p:cNvPr>
          <p:cNvSpPr txBox="1">
            <a:spLocks/>
          </p:cNvSpPr>
          <p:nvPr/>
        </p:nvSpPr>
        <p:spPr bwMode="auto">
          <a:xfrm>
            <a:off x="6076579" y="245333"/>
            <a:ext cx="5486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dirty="0"/>
              <a:t>Структура</a:t>
            </a:r>
          </a:p>
        </p:txBody>
      </p:sp>
    </p:spTree>
    <p:extLst>
      <p:ext uri="{BB962C8B-B14F-4D97-AF65-F5344CB8AC3E}">
        <p14:creationId xmlns:p14="http://schemas.microsoft.com/office/powerpoint/2010/main" val="238339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598A1C0C-6DBA-4F19-86B9-254DF0986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525" y="245333"/>
            <a:ext cx="11664949" cy="1143000"/>
          </a:xfrm>
        </p:spPr>
        <p:txBody>
          <a:bodyPr/>
          <a:lstStyle/>
          <a:p>
            <a:pPr algn="l"/>
            <a:r>
              <a:rPr lang="ru-RU" sz="4000" dirty="0"/>
              <a:t>Правила составления итогового проектного задания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820D0F-8E7D-48B4-862B-AF55AD6E2931}"/>
              </a:ext>
            </a:extLst>
          </p:cNvPr>
          <p:cNvPicPr/>
          <p:nvPr/>
        </p:nvPicPr>
        <p:blipFill rotWithShape="1">
          <a:blip r:embed="rId3"/>
          <a:srcRect l="27880" t="30605" r="41389" b="41380"/>
          <a:stretch/>
        </p:blipFill>
        <p:spPr>
          <a:xfrm>
            <a:off x="790305" y="1556792"/>
            <a:ext cx="5125676" cy="232869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8CFE10A-4995-4C11-B5AF-1F6EB444B8E4}"/>
              </a:ext>
            </a:extLst>
          </p:cNvPr>
          <p:cNvPicPr/>
          <p:nvPr/>
        </p:nvPicPr>
        <p:blipFill rotWithShape="1">
          <a:blip r:embed="rId4"/>
          <a:srcRect l="28181" t="30307" r="41515" b="50000"/>
          <a:stretch/>
        </p:blipFill>
        <p:spPr>
          <a:xfrm>
            <a:off x="3561163" y="4056142"/>
            <a:ext cx="4852201" cy="208823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6EAB912-52CA-4AE2-AB11-51A590959F2F}"/>
              </a:ext>
            </a:extLst>
          </p:cNvPr>
          <p:cNvPicPr/>
          <p:nvPr/>
        </p:nvPicPr>
        <p:blipFill rotWithShape="1">
          <a:blip r:embed="rId5"/>
          <a:srcRect l="27880" t="46442" r="41142" b="31446"/>
          <a:stretch/>
        </p:blipFill>
        <p:spPr>
          <a:xfrm>
            <a:off x="6533961" y="1556793"/>
            <a:ext cx="4852201" cy="22276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A60E030-5B82-414B-BE0C-CAC2E0A87A1F}"/>
              </a:ext>
            </a:extLst>
          </p:cNvPr>
          <p:cNvSpPr/>
          <p:nvPr/>
        </p:nvSpPr>
        <p:spPr>
          <a:xfrm>
            <a:off x="3467707" y="6425451"/>
            <a:ext cx="525658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solidFill>
                  <a:srgbClr val="000000"/>
                </a:solidFill>
                <a:latin typeface="+mn-lt"/>
              </a:rPr>
              <a:t>Из материалов курса  МФТИ «Теория и практика создания онлайн-курсов»  </a:t>
            </a:r>
            <a:r>
              <a:rPr lang="en-US" sz="1100" dirty="0" err="1">
                <a:solidFill>
                  <a:srgbClr val="000000"/>
                </a:solidFill>
                <a:latin typeface="+mn-lt"/>
              </a:rPr>
              <a:t>Cursera</a:t>
            </a:r>
            <a:endParaRPr lang="ru-RU" sz="11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547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2424688-8C40-430E-8A4D-C56EBECCAC73}"/>
              </a:ext>
            </a:extLst>
          </p:cNvPr>
          <p:cNvSpPr/>
          <p:nvPr/>
        </p:nvSpPr>
        <p:spPr>
          <a:xfrm>
            <a:off x="407368" y="238322"/>
            <a:ext cx="604867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+mj-lt"/>
                <a:ea typeface="+mj-ea"/>
                <a:cs typeface="+mj-cs"/>
              </a:rPr>
              <a:t>Тип оценивания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D78A9B4-5D15-4E2C-A545-55F8DE5C7D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93" t="23647" r="9772" b="11073"/>
          <a:stretch/>
        </p:blipFill>
        <p:spPr>
          <a:xfrm>
            <a:off x="540357" y="1098713"/>
            <a:ext cx="10386422" cy="4660573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D95362F-8C63-4515-AFC5-FA6055CDA3B6}"/>
              </a:ext>
            </a:extLst>
          </p:cNvPr>
          <p:cNvSpPr/>
          <p:nvPr/>
        </p:nvSpPr>
        <p:spPr>
          <a:xfrm>
            <a:off x="331299" y="2382695"/>
            <a:ext cx="1937133" cy="369332"/>
          </a:xfrm>
          <a:prstGeom prst="rect">
            <a:avLst/>
          </a:prstGeom>
          <a:solidFill>
            <a:srgbClr val="128C9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Формирующее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C0A719BC-C536-4385-9623-8493A008B5B9}"/>
              </a:ext>
            </a:extLst>
          </p:cNvPr>
          <p:cNvSpPr/>
          <p:nvPr/>
        </p:nvSpPr>
        <p:spPr>
          <a:xfrm>
            <a:off x="9919507" y="2382695"/>
            <a:ext cx="193713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Результирующее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26FA96C-9758-4705-9682-82FEB63C9C6C}"/>
              </a:ext>
            </a:extLst>
          </p:cNvPr>
          <p:cNvSpPr/>
          <p:nvPr/>
        </p:nvSpPr>
        <p:spPr>
          <a:xfrm>
            <a:off x="399462" y="6021288"/>
            <a:ext cx="1066821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400" dirty="0"/>
              <a:t>Материалы онлайн-курса Педагогическое мастерство в цифровой действительности (Корпоративный университет ПАО «Газпром нефть»)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F2404BB-DC0E-4CCE-BF44-A019585C8EF9}"/>
              </a:ext>
            </a:extLst>
          </p:cNvPr>
          <p:cNvSpPr/>
          <p:nvPr/>
        </p:nvSpPr>
        <p:spPr>
          <a:xfrm>
            <a:off x="3690909" y="3265239"/>
            <a:ext cx="2649942" cy="307777"/>
          </a:xfrm>
          <a:prstGeom prst="rect">
            <a:avLst/>
          </a:prstGeom>
          <a:solidFill>
            <a:srgbClr val="128C9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Проверка </a:t>
            </a:r>
            <a:r>
              <a:rPr lang="ru-RU" sz="1400" b="1" dirty="0">
                <a:solidFill>
                  <a:schemeClr val="bg1"/>
                </a:solidFill>
              </a:rPr>
              <a:t>самим обучающимся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89AD709-1A01-49BC-B0EA-A7B50D933160}"/>
              </a:ext>
            </a:extLst>
          </p:cNvPr>
          <p:cNvSpPr/>
          <p:nvPr/>
        </p:nvSpPr>
        <p:spPr>
          <a:xfrm>
            <a:off x="7091125" y="3679902"/>
            <a:ext cx="4765515" cy="30777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Проверка автоматическая или другими обучающимися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6151E82E-1702-4E03-8F3E-7EEE749F9E7E}"/>
              </a:ext>
            </a:extLst>
          </p:cNvPr>
          <p:cNvSpPr/>
          <p:nvPr/>
        </p:nvSpPr>
        <p:spPr>
          <a:xfrm>
            <a:off x="3431705" y="4118679"/>
            <a:ext cx="2909146" cy="307777"/>
          </a:xfrm>
          <a:prstGeom prst="rect">
            <a:avLst/>
          </a:prstGeom>
          <a:solidFill>
            <a:srgbClr val="128C9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НЕ ВНОСИТ вклада в оценку за курс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D030214-BD54-4B2D-B4FF-3DE15720D0C4}"/>
              </a:ext>
            </a:extLst>
          </p:cNvPr>
          <p:cNvSpPr/>
          <p:nvPr/>
        </p:nvSpPr>
        <p:spPr>
          <a:xfrm>
            <a:off x="8760296" y="4118680"/>
            <a:ext cx="3096344" cy="307777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bg1"/>
                </a:solidFill>
              </a:rPr>
              <a:t>ОПРЕДЕЛЯЕТ итоговую оценку за курс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2414F503-1190-4253-B049-98157E497D9D}"/>
              </a:ext>
            </a:extLst>
          </p:cNvPr>
          <p:cNvSpPr/>
          <p:nvPr/>
        </p:nvSpPr>
        <p:spPr>
          <a:xfrm>
            <a:off x="983432" y="4798516"/>
            <a:ext cx="3672408" cy="307777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CC979080-E915-4B88-9EF6-E1EAAE99D59C}"/>
              </a:ext>
            </a:extLst>
          </p:cNvPr>
          <p:cNvSpPr/>
          <p:nvPr/>
        </p:nvSpPr>
        <p:spPr>
          <a:xfrm>
            <a:off x="6456039" y="4607777"/>
            <a:ext cx="4248473" cy="307777"/>
          </a:xfrm>
          <a:prstGeom prst="roundRect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410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2">
            <a:extLst>
              <a:ext uri="{FF2B5EF4-FFF2-40B4-BE49-F238E27FC236}">
                <a16:creationId xmlns:a16="http://schemas.microsoft.com/office/drawing/2014/main" id="{30D4301C-D378-4464-9C9E-EF01A818B07C}"/>
              </a:ext>
            </a:extLst>
          </p:cNvPr>
          <p:cNvSpPr txBox="1">
            <a:spLocks/>
          </p:cNvSpPr>
          <p:nvPr/>
        </p:nvSpPr>
        <p:spPr bwMode="auto">
          <a:xfrm>
            <a:off x="6163108" y="1941934"/>
            <a:ext cx="5400600" cy="1631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>
                <a:latin typeface="+mn-lt"/>
                <a:ea typeface="+mn-ea"/>
                <a:cs typeface="+mn-cs"/>
              </a:rPr>
              <a:t>СИСТЕМА стандартизованных тестовых заданий заданного уровня трудности </a:t>
            </a:r>
          </a:p>
          <a:p>
            <a:pPr algn="l"/>
            <a:r>
              <a:rPr lang="ru-RU" sz="2000" dirty="0">
                <a:latin typeface="+mn-lt"/>
                <a:ea typeface="+mn-ea"/>
                <a:cs typeface="+mn-cs"/>
              </a:rPr>
              <a:t>для определения уровня достижения целей обучения и оценки структуры подготовленности обучающегося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79B9D43-A231-42F9-A06D-E384E585D2DD}"/>
              </a:ext>
            </a:extLst>
          </p:cNvPr>
          <p:cNvSpPr/>
          <p:nvPr/>
        </p:nvSpPr>
        <p:spPr>
          <a:xfrm>
            <a:off x="6163108" y="1424957"/>
            <a:ext cx="5546224" cy="400110"/>
          </a:xfrm>
          <a:prstGeom prst="rect">
            <a:avLst/>
          </a:prstGeom>
          <a:solidFill>
            <a:srgbClr val="71618E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Тест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861D30B-0C20-41C0-88F3-0FC93A7B0887}"/>
              </a:ext>
            </a:extLst>
          </p:cNvPr>
          <p:cNvSpPr/>
          <p:nvPr/>
        </p:nvSpPr>
        <p:spPr>
          <a:xfrm>
            <a:off x="549930" y="1412776"/>
            <a:ext cx="5112568" cy="400110"/>
          </a:xfrm>
          <a:prstGeom prst="rect">
            <a:avLst/>
          </a:prstGeom>
          <a:solidFill>
            <a:srgbClr val="128C91"/>
          </a:solidFill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Тестирование</a:t>
            </a:r>
          </a:p>
        </p:txBody>
      </p:sp>
      <p:sp>
        <p:nvSpPr>
          <p:cNvPr id="9" name="Заголовок 2">
            <a:extLst>
              <a:ext uri="{FF2B5EF4-FFF2-40B4-BE49-F238E27FC236}">
                <a16:creationId xmlns:a16="http://schemas.microsoft.com/office/drawing/2014/main" id="{37944BA6-9C40-42B6-87FB-870313CDE7CE}"/>
              </a:ext>
            </a:extLst>
          </p:cNvPr>
          <p:cNvSpPr txBox="1">
            <a:spLocks/>
          </p:cNvSpPr>
          <p:nvPr/>
        </p:nvSpPr>
        <p:spPr bwMode="auto">
          <a:xfrm>
            <a:off x="549930" y="1929753"/>
            <a:ext cx="5112568" cy="135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/>
              <a:t>МЕТОД измерения уровня знаний умений </a:t>
            </a:r>
          </a:p>
          <a:p>
            <a:pPr algn="l"/>
            <a:r>
              <a:rPr lang="ru-RU" sz="2000" dirty="0"/>
              <a:t>и навыков, а также их соответствия определенным критериям, путем анализа выполнения обучающимся тестов</a:t>
            </a:r>
            <a:endParaRPr lang="ru-RU" sz="2000" dirty="0">
              <a:latin typeface="+mn-lt"/>
              <a:ea typeface="+mn-ea"/>
              <a:cs typeface="+mn-cs"/>
            </a:endParaRPr>
          </a:p>
        </p:txBody>
      </p:sp>
      <p:sp>
        <p:nvSpPr>
          <p:cNvPr id="8" name="Заголовок 2">
            <a:extLst>
              <a:ext uri="{FF2B5EF4-FFF2-40B4-BE49-F238E27FC236}">
                <a16:creationId xmlns:a16="http://schemas.microsoft.com/office/drawing/2014/main" id="{FFC0D99F-81E9-406E-BCAA-065A3D6B5A3B}"/>
              </a:ext>
            </a:extLst>
          </p:cNvPr>
          <p:cNvSpPr txBox="1">
            <a:spLocks/>
          </p:cNvSpPr>
          <p:nvPr/>
        </p:nvSpPr>
        <p:spPr bwMode="auto">
          <a:xfrm>
            <a:off x="549930" y="4195956"/>
            <a:ext cx="4428492" cy="135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000" dirty="0">
                <a:latin typeface="+mn-lt"/>
                <a:ea typeface="+mn-ea"/>
                <a:cs typeface="+mn-cs"/>
              </a:rPr>
              <a:t>ЕДИНИЦА ТЕСТА. Состоит из задания </a:t>
            </a:r>
          </a:p>
          <a:p>
            <a:pPr algn="l"/>
            <a:r>
              <a:rPr lang="ru-RU" sz="2000" dirty="0">
                <a:latin typeface="+mn-lt"/>
                <a:ea typeface="+mn-ea"/>
                <a:cs typeface="+mn-cs"/>
              </a:rPr>
              <a:t>и 4 вариантов выбора верного (-ых) ответа(-ов) и(или) дистракторов. Варьируется по уровням трудности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AF12BE9-EDB5-4F01-8573-7A61C2A86F9F}"/>
              </a:ext>
            </a:extLst>
          </p:cNvPr>
          <p:cNvSpPr/>
          <p:nvPr/>
        </p:nvSpPr>
        <p:spPr>
          <a:xfrm>
            <a:off x="549930" y="3797469"/>
            <a:ext cx="5112568" cy="400110"/>
          </a:xfrm>
          <a:prstGeom prst="rect">
            <a:avLst/>
          </a:prstGeom>
          <a:solidFill>
            <a:srgbClr val="AEE48C"/>
          </a:solidFill>
        </p:spPr>
        <p:txBody>
          <a:bodyPr wrap="square">
            <a:spAutoFit/>
          </a:bodyPr>
          <a:lstStyle/>
          <a:p>
            <a:r>
              <a:rPr lang="ru-RU" sz="2000" dirty="0"/>
              <a:t>Тестовое задание</a:t>
            </a:r>
          </a:p>
        </p:txBody>
      </p:sp>
      <p:sp>
        <p:nvSpPr>
          <p:cNvPr id="14" name="Заголовок 6">
            <a:extLst>
              <a:ext uri="{FF2B5EF4-FFF2-40B4-BE49-F238E27FC236}">
                <a16:creationId xmlns:a16="http://schemas.microsoft.com/office/drawing/2014/main" id="{37257B9E-A41A-4236-BCF4-7E8AC31F6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60648"/>
            <a:ext cx="10972800" cy="1008112"/>
          </a:xfrm>
        </p:spPr>
        <p:txBody>
          <a:bodyPr/>
          <a:lstStyle/>
          <a:p>
            <a:r>
              <a:rPr lang="ru-RU" sz="4400" dirty="0"/>
              <a:t>Давайте определимся с терминологией…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CAD7FD0-FE59-4B5B-959D-9308AD0A66CE}"/>
              </a:ext>
            </a:extLst>
          </p:cNvPr>
          <p:cNvSpPr/>
          <p:nvPr/>
        </p:nvSpPr>
        <p:spPr>
          <a:xfrm>
            <a:off x="6163108" y="4366764"/>
            <a:ext cx="32043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+mn-lt"/>
              </a:rPr>
              <a:t>Ложный ответ </a:t>
            </a:r>
          </a:p>
          <a:p>
            <a:r>
              <a:rPr lang="ru-RU" sz="2000" dirty="0">
                <a:latin typeface="+mn-lt"/>
              </a:rPr>
              <a:t>при тестировании </a:t>
            </a:r>
          </a:p>
          <a:p>
            <a:r>
              <a:rPr lang="ru-RU" sz="2000" dirty="0">
                <a:latin typeface="+mn-lt"/>
              </a:rPr>
              <a:t>с выбором варианта ответа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B100FAE6-5CCD-4957-9EDD-078784A5935A}"/>
              </a:ext>
            </a:extLst>
          </p:cNvPr>
          <p:cNvSpPr/>
          <p:nvPr/>
        </p:nvSpPr>
        <p:spPr>
          <a:xfrm>
            <a:off x="6163108" y="3797469"/>
            <a:ext cx="5617727" cy="400110"/>
          </a:xfrm>
          <a:prstGeom prst="rect">
            <a:avLst/>
          </a:prstGeom>
          <a:solidFill>
            <a:schemeClr val="accent6"/>
          </a:solidFill>
        </p:spPr>
        <p:txBody>
          <a:bodyPr wrap="square">
            <a:spAutoFit/>
          </a:bodyPr>
          <a:lstStyle/>
          <a:p>
            <a:r>
              <a:rPr lang="ru-RU" sz="2000" dirty="0"/>
              <a:t>Дистрактор</a:t>
            </a:r>
          </a:p>
        </p:txBody>
      </p:sp>
    </p:spTree>
    <p:extLst>
      <p:ext uri="{BB962C8B-B14F-4D97-AF65-F5344CB8AC3E}">
        <p14:creationId xmlns:p14="http://schemas.microsoft.com/office/powerpoint/2010/main" val="42080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6" grpId="0" animBg="1"/>
      <p:bldP spid="9" grpId="0"/>
      <p:bldP spid="8" grpId="0"/>
      <p:bldP spid="10" grpId="0" animBg="1"/>
      <p:bldP spid="14" grpId="0"/>
      <p:bldP spid="4" grpId="0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44C36F58-8941-40C5-9552-17195D6FC342}"/>
              </a:ext>
            </a:extLst>
          </p:cNvPr>
          <p:cNvSpPr txBox="1">
            <a:spLocks/>
          </p:cNvSpPr>
          <p:nvPr/>
        </p:nvSpPr>
        <p:spPr>
          <a:xfrm>
            <a:off x="335360" y="260648"/>
            <a:ext cx="10972800" cy="10081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Как измерить результаты обучения?</a:t>
            </a:r>
          </a:p>
        </p:txBody>
      </p:sp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56B018B3-61E2-40C8-992E-7FD9470408BF}"/>
              </a:ext>
            </a:extLst>
          </p:cNvPr>
          <p:cNvSpPr txBox="1">
            <a:spLocks/>
          </p:cNvSpPr>
          <p:nvPr/>
        </p:nvSpPr>
        <p:spPr>
          <a:xfrm>
            <a:off x="346754" y="1198097"/>
            <a:ext cx="10972800" cy="43204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Типы и формы тестовых заданий</a:t>
            </a:r>
          </a:p>
        </p:txBody>
      </p:sp>
      <p:sp>
        <p:nvSpPr>
          <p:cNvPr id="5" name="Заголовок 6">
            <a:extLst>
              <a:ext uri="{FF2B5EF4-FFF2-40B4-BE49-F238E27FC236}">
                <a16:creationId xmlns:a16="http://schemas.microsoft.com/office/drawing/2014/main" id="{68338413-17D9-4E42-8EE7-CDBBB3736084}"/>
              </a:ext>
            </a:extLst>
          </p:cNvPr>
          <p:cNvSpPr txBox="1">
            <a:spLocks/>
          </p:cNvSpPr>
          <p:nvPr/>
        </p:nvSpPr>
        <p:spPr>
          <a:xfrm>
            <a:off x="3791744" y="1915487"/>
            <a:ext cx="3639378" cy="4320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Тестовые задания</a:t>
            </a:r>
          </a:p>
        </p:txBody>
      </p:sp>
      <p:sp>
        <p:nvSpPr>
          <p:cNvPr id="6" name="Заголовок 6">
            <a:extLst>
              <a:ext uri="{FF2B5EF4-FFF2-40B4-BE49-F238E27FC236}">
                <a16:creationId xmlns:a16="http://schemas.microsoft.com/office/drawing/2014/main" id="{4C5C1661-E9B7-43FA-9308-D5A660586AAB}"/>
              </a:ext>
            </a:extLst>
          </p:cNvPr>
          <p:cNvSpPr txBox="1">
            <a:spLocks/>
          </p:cNvSpPr>
          <p:nvPr/>
        </p:nvSpPr>
        <p:spPr>
          <a:xfrm>
            <a:off x="839416" y="2727202"/>
            <a:ext cx="3639378" cy="4320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Открытого типа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3CB3939-0147-4D40-B8AC-091CC52C7960}"/>
              </a:ext>
            </a:extLst>
          </p:cNvPr>
          <p:cNvSpPr txBox="1">
            <a:spLocks/>
          </p:cNvSpPr>
          <p:nvPr/>
        </p:nvSpPr>
        <p:spPr>
          <a:xfrm>
            <a:off x="6672064" y="2727202"/>
            <a:ext cx="3639378" cy="4320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Закрытого типа</a:t>
            </a:r>
          </a:p>
        </p:txBody>
      </p:sp>
      <p:sp>
        <p:nvSpPr>
          <p:cNvPr id="8" name="Заголовок 6">
            <a:extLst>
              <a:ext uri="{FF2B5EF4-FFF2-40B4-BE49-F238E27FC236}">
                <a16:creationId xmlns:a16="http://schemas.microsoft.com/office/drawing/2014/main" id="{CDF990E8-C919-45C9-87DB-6AB56D811602}"/>
              </a:ext>
            </a:extLst>
          </p:cNvPr>
          <p:cNvSpPr txBox="1">
            <a:spLocks/>
          </p:cNvSpPr>
          <p:nvPr/>
        </p:nvSpPr>
        <p:spPr>
          <a:xfrm>
            <a:off x="790255" y="4454276"/>
            <a:ext cx="3639378" cy="4320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Свободное изложение</a:t>
            </a:r>
          </a:p>
        </p:txBody>
      </p:sp>
      <p:sp>
        <p:nvSpPr>
          <p:cNvPr id="9" name="Заголовок 6">
            <a:extLst>
              <a:ext uri="{FF2B5EF4-FFF2-40B4-BE49-F238E27FC236}">
                <a16:creationId xmlns:a16="http://schemas.microsoft.com/office/drawing/2014/main" id="{500373CF-B196-4F5C-B2FD-355A4FB829D8}"/>
              </a:ext>
            </a:extLst>
          </p:cNvPr>
          <p:cNvSpPr txBox="1">
            <a:spLocks/>
          </p:cNvSpPr>
          <p:nvPr/>
        </p:nvSpPr>
        <p:spPr>
          <a:xfrm>
            <a:off x="1379476" y="3803626"/>
            <a:ext cx="2559258" cy="43204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Дополнения </a:t>
            </a:r>
          </a:p>
        </p:txBody>
      </p:sp>
      <p:sp>
        <p:nvSpPr>
          <p:cNvPr id="10" name="Заголовок 6">
            <a:extLst>
              <a:ext uri="{FF2B5EF4-FFF2-40B4-BE49-F238E27FC236}">
                <a16:creationId xmlns:a16="http://schemas.microsoft.com/office/drawing/2014/main" id="{0D132C96-E4BE-40DF-9473-399C47636446}"/>
              </a:ext>
            </a:extLst>
          </p:cNvPr>
          <p:cNvSpPr txBox="1">
            <a:spLocks/>
          </p:cNvSpPr>
          <p:nvPr/>
        </p:nvSpPr>
        <p:spPr>
          <a:xfrm>
            <a:off x="4911009" y="3704007"/>
            <a:ext cx="2569272" cy="82567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Альтернативные ответы</a:t>
            </a: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310A8475-6795-44F1-9FD6-1EA9B8024919}"/>
              </a:ext>
            </a:extLst>
          </p:cNvPr>
          <p:cNvSpPr txBox="1">
            <a:spLocks/>
          </p:cNvSpPr>
          <p:nvPr/>
        </p:nvSpPr>
        <p:spPr>
          <a:xfrm>
            <a:off x="4911009" y="4802728"/>
            <a:ext cx="2992630" cy="86409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Множественный выбор</a:t>
            </a:r>
          </a:p>
        </p:txBody>
      </p:sp>
      <p:sp>
        <p:nvSpPr>
          <p:cNvPr id="12" name="Заголовок 6">
            <a:extLst>
              <a:ext uri="{FF2B5EF4-FFF2-40B4-BE49-F238E27FC236}">
                <a16:creationId xmlns:a16="http://schemas.microsoft.com/office/drawing/2014/main" id="{4895AA91-1C53-4637-950B-8264271E507E}"/>
              </a:ext>
            </a:extLst>
          </p:cNvPr>
          <p:cNvSpPr txBox="1">
            <a:spLocks/>
          </p:cNvSpPr>
          <p:nvPr/>
        </p:nvSpPr>
        <p:spPr>
          <a:xfrm>
            <a:off x="8753274" y="3684795"/>
            <a:ext cx="2992630" cy="8640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Восстановление соответствия</a:t>
            </a:r>
          </a:p>
        </p:txBody>
      </p:sp>
      <p:sp>
        <p:nvSpPr>
          <p:cNvPr id="13" name="Заголовок 6">
            <a:extLst>
              <a:ext uri="{FF2B5EF4-FFF2-40B4-BE49-F238E27FC236}">
                <a16:creationId xmlns:a16="http://schemas.microsoft.com/office/drawing/2014/main" id="{138F2F27-D3F3-4E16-BFB3-46369DA79A5E}"/>
              </a:ext>
            </a:extLst>
          </p:cNvPr>
          <p:cNvSpPr txBox="1">
            <a:spLocks/>
          </p:cNvSpPr>
          <p:nvPr/>
        </p:nvSpPr>
        <p:spPr>
          <a:xfrm>
            <a:off x="8256240" y="4795807"/>
            <a:ext cx="3489663" cy="86409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Восстановление последовательности</a:t>
            </a:r>
          </a:p>
        </p:txBody>
      </p:sp>
      <p:cxnSp>
        <p:nvCxnSpPr>
          <p:cNvPr id="15" name="Соединитель: уступ 14">
            <a:extLst>
              <a:ext uri="{FF2B5EF4-FFF2-40B4-BE49-F238E27FC236}">
                <a16:creationId xmlns:a16="http://schemas.microsoft.com/office/drawing/2014/main" id="{65923C18-25AF-44E6-9BBD-E75AA2A357EE}"/>
              </a:ext>
            </a:extLst>
          </p:cNvPr>
          <p:cNvCxnSpPr>
            <a:stCxn id="5" idx="2"/>
            <a:endCxn id="6" idx="0"/>
          </p:cNvCxnSpPr>
          <p:nvPr/>
        </p:nvCxnSpPr>
        <p:spPr>
          <a:xfrm rot="5400000">
            <a:off x="3945436" y="1061204"/>
            <a:ext cx="379667" cy="2952328"/>
          </a:xfrm>
          <a:prstGeom prst="bentConnector3">
            <a:avLst>
              <a:gd name="adj1" fmla="val 49999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Соединитель: уступ 15">
            <a:extLst>
              <a:ext uri="{FF2B5EF4-FFF2-40B4-BE49-F238E27FC236}">
                <a16:creationId xmlns:a16="http://schemas.microsoft.com/office/drawing/2014/main" id="{0F1C0EC0-4B56-4B75-B164-C8A61A55E4D3}"/>
              </a:ext>
            </a:extLst>
          </p:cNvPr>
          <p:cNvCxnSpPr>
            <a:cxnSpLocks/>
          </p:cNvCxnSpPr>
          <p:nvPr/>
        </p:nvCxnSpPr>
        <p:spPr>
          <a:xfrm>
            <a:off x="5611433" y="2547728"/>
            <a:ext cx="2880320" cy="164237"/>
          </a:xfrm>
          <a:prstGeom prst="bentConnector3">
            <a:avLst>
              <a:gd name="adj1" fmla="val 99765"/>
            </a:avLst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AE7BDBA7-8134-4451-93C2-FE3BCCF953F7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>
            <a:off x="2659105" y="3159250"/>
            <a:ext cx="0" cy="64437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27C7B329-1525-48F1-BD2D-C28784A0CBF8}"/>
              </a:ext>
            </a:extLst>
          </p:cNvPr>
          <p:cNvCxnSpPr/>
          <p:nvPr/>
        </p:nvCxnSpPr>
        <p:spPr>
          <a:xfrm>
            <a:off x="4135269" y="3159250"/>
            <a:ext cx="0" cy="129502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BCBD912A-E30D-46DC-87E0-86B9E698B274}"/>
              </a:ext>
            </a:extLst>
          </p:cNvPr>
          <p:cNvCxnSpPr>
            <a:cxnSpLocks/>
          </p:cNvCxnSpPr>
          <p:nvPr/>
        </p:nvCxnSpPr>
        <p:spPr>
          <a:xfrm>
            <a:off x="9696400" y="3178462"/>
            <a:ext cx="0" cy="50633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6CE29654-2CEC-4E02-AB29-4A28A5F9A085}"/>
              </a:ext>
            </a:extLst>
          </p:cNvPr>
          <p:cNvCxnSpPr>
            <a:cxnSpLocks/>
          </p:cNvCxnSpPr>
          <p:nvPr/>
        </p:nvCxnSpPr>
        <p:spPr>
          <a:xfrm>
            <a:off x="7104112" y="3159250"/>
            <a:ext cx="0" cy="544757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4343E440-1172-4E32-AA2D-9E8E4BEBD083}"/>
              </a:ext>
            </a:extLst>
          </p:cNvPr>
          <p:cNvCxnSpPr>
            <a:cxnSpLocks/>
          </p:cNvCxnSpPr>
          <p:nvPr/>
        </p:nvCxnSpPr>
        <p:spPr>
          <a:xfrm>
            <a:off x="7608168" y="3178462"/>
            <a:ext cx="0" cy="162426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id="{9E1855A2-16BC-49AD-B630-2448B50AACE7}"/>
              </a:ext>
            </a:extLst>
          </p:cNvPr>
          <p:cNvCxnSpPr>
            <a:cxnSpLocks/>
          </p:cNvCxnSpPr>
          <p:nvPr/>
        </p:nvCxnSpPr>
        <p:spPr>
          <a:xfrm>
            <a:off x="8616280" y="3171541"/>
            <a:ext cx="0" cy="1624266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47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6">
            <a:extLst>
              <a:ext uri="{FF2B5EF4-FFF2-40B4-BE49-F238E27FC236}">
                <a16:creationId xmlns:a16="http://schemas.microsoft.com/office/drawing/2014/main" id="{44C36F58-8941-40C5-9552-17195D6FC342}"/>
              </a:ext>
            </a:extLst>
          </p:cNvPr>
          <p:cNvSpPr txBox="1">
            <a:spLocks/>
          </p:cNvSpPr>
          <p:nvPr/>
        </p:nvSpPr>
        <p:spPr>
          <a:xfrm>
            <a:off x="335360" y="260648"/>
            <a:ext cx="10972800" cy="10081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dirty="0"/>
              <a:t>Как измерить результаты обучения?</a:t>
            </a:r>
          </a:p>
        </p:txBody>
      </p:sp>
      <p:sp>
        <p:nvSpPr>
          <p:cNvPr id="4" name="Заголовок 6">
            <a:extLst>
              <a:ext uri="{FF2B5EF4-FFF2-40B4-BE49-F238E27FC236}">
                <a16:creationId xmlns:a16="http://schemas.microsoft.com/office/drawing/2014/main" id="{56B018B3-61E2-40C8-992E-7FD9470408BF}"/>
              </a:ext>
            </a:extLst>
          </p:cNvPr>
          <p:cNvSpPr txBox="1">
            <a:spLocks/>
          </p:cNvSpPr>
          <p:nvPr/>
        </p:nvSpPr>
        <p:spPr>
          <a:xfrm>
            <a:off x="346754" y="1198097"/>
            <a:ext cx="10972800" cy="43204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/>
              <a:t>Типы и формы тестовых заданий</a:t>
            </a:r>
          </a:p>
        </p:txBody>
      </p:sp>
      <p:sp>
        <p:nvSpPr>
          <p:cNvPr id="5" name="Заголовок 6">
            <a:extLst>
              <a:ext uri="{FF2B5EF4-FFF2-40B4-BE49-F238E27FC236}">
                <a16:creationId xmlns:a16="http://schemas.microsoft.com/office/drawing/2014/main" id="{68338413-17D9-4E42-8EE7-CDBBB3736084}"/>
              </a:ext>
            </a:extLst>
          </p:cNvPr>
          <p:cNvSpPr txBox="1">
            <a:spLocks/>
          </p:cNvSpPr>
          <p:nvPr/>
        </p:nvSpPr>
        <p:spPr>
          <a:xfrm>
            <a:off x="3791744" y="1915487"/>
            <a:ext cx="3639378" cy="432048"/>
          </a:xfrm>
          <a:prstGeom prst="rect">
            <a:avLst/>
          </a:prstGeom>
          <a:solidFill>
            <a:srgbClr val="149DA4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/>
                </a:solidFill>
              </a:rPr>
              <a:t>Тестовые задания</a:t>
            </a:r>
          </a:p>
        </p:txBody>
      </p:sp>
      <p:sp>
        <p:nvSpPr>
          <p:cNvPr id="6" name="Заголовок 6">
            <a:extLst>
              <a:ext uri="{FF2B5EF4-FFF2-40B4-BE49-F238E27FC236}">
                <a16:creationId xmlns:a16="http://schemas.microsoft.com/office/drawing/2014/main" id="{4C5C1661-E9B7-43FA-9308-D5A660586AAB}"/>
              </a:ext>
            </a:extLst>
          </p:cNvPr>
          <p:cNvSpPr txBox="1">
            <a:spLocks/>
          </p:cNvSpPr>
          <p:nvPr/>
        </p:nvSpPr>
        <p:spPr>
          <a:xfrm>
            <a:off x="839416" y="2727202"/>
            <a:ext cx="3639378" cy="43204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>
                    <a:lumMod val="85000"/>
                  </a:schemeClr>
                </a:solidFill>
              </a:rPr>
              <a:t>Открытого типа</a:t>
            </a:r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id="{03CB3939-0147-4D40-B8AC-091CC52C7960}"/>
              </a:ext>
            </a:extLst>
          </p:cNvPr>
          <p:cNvSpPr txBox="1">
            <a:spLocks/>
          </p:cNvSpPr>
          <p:nvPr/>
        </p:nvSpPr>
        <p:spPr>
          <a:xfrm>
            <a:off x="6672064" y="2727202"/>
            <a:ext cx="3639378" cy="432048"/>
          </a:xfrm>
          <a:prstGeom prst="rect">
            <a:avLst/>
          </a:prstGeom>
          <a:solidFill>
            <a:srgbClr val="149DA4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/>
                </a:solidFill>
              </a:rPr>
              <a:t>Закрытого типа</a:t>
            </a:r>
          </a:p>
        </p:txBody>
      </p:sp>
      <p:sp>
        <p:nvSpPr>
          <p:cNvPr id="8" name="Заголовок 6">
            <a:extLst>
              <a:ext uri="{FF2B5EF4-FFF2-40B4-BE49-F238E27FC236}">
                <a16:creationId xmlns:a16="http://schemas.microsoft.com/office/drawing/2014/main" id="{CDF990E8-C919-45C9-87DB-6AB56D811602}"/>
              </a:ext>
            </a:extLst>
          </p:cNvPr>
          <p:cNvSpPr txBox="1">
            <a:spLocks/>
          </p:cNvSpPr>
          <p:nvPr/>
        </p:nvSpPr>
        <p:spPr>
          <a:xfrm>
            <a:off x="790255" y="4454276"/>
            <a:ext cx="3639378" cy="43204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>
                    <a:lumMod val="85000"/>
                  </a:schemeClr>
                </a:solidFill>
              </a:rPr>
              <a:t>Свободное изложение</a:t>
            </a:r>
          </a:p>
        </p:txBody>
      </p:sp>
      <p:sp>
        <p:nvSpPr>
          <p:cNvPr id="9" name="Заголовок 6">
            <a:extLst>
              <a:ext uri="{FF2B5EF4-FFF2-40B4-BE49-F238E27FC236}">
                <a16:creationId xmlns:a16="http://schemas.microsoft.com/office/drawing/2014/main" id="{500373CF-B196-4F5C-B2FD-355A4FB829D8}"/>
              </a:ext>
            </a:extLst>
          </p:cNvPr>
          <p:cNvSpPr txBox="1">
            <a:spLocks/>
          </p:cNvSpPr>
          <p:nvPr/>
        </p:nvSpPr>
        <p:spPr>
          <a:xfrm>
            <a:off x="1379476" y="3803626"/>
            <a:ext cx="2559258" cy="43204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>
                    <a:lumMod val="85000"/>
                  </a:schemeClr>
                </a:solidFill>
              </a:rPr>
              <a:t>Дополнения </a:t>
            </a:r>
          </a:p>
        </p:txBody>
      </p:sp>
      <p:sp>
        <p:nvSpPr>
          <p:cNvPr id="10" name="Заголовок 6">
            <a:extLst>
              <a:ext uri="{FF2B5EF4-FFF2-40B4-BE49-F238E27FC236}">
                <a16:creationId xmlns:a16="http://schemas.microsoft.com/office/drawing/2014/main" id="{0D132C96-E4BE-40DF-9473-399C47636446}"/>
              </a:ext>
            </a:extLst>
          </p:cNvPr>
          <p:cNvSpPr txBox="1">
            <a:spLocks/>
          </p:cNvSpPr>
          <p:nvPr/>
        </p:nvSpPr>
        <p:spPr>
          <a:xfrm>
            <a:off x="4911009" y="3704007"/>
            <a:ext cx="2569272" cy="825671"/>
          </a:xfrm>
          <a:prstGeom prst="rect">
            <a:avLst/>
          </a:prstGeom>
          <a:solidFill>
            <a:srgbClr val="149DA4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/>
                </a:solidFill>
              </a:rPr>
              <a:t>Альтернативные ответы</a:t>
            </a:r>
          </a:p>
        </p:txBody>
      </p:sp>
      <p:sp>
        <p:nvSpPr>
          <p:cNvPr id="11" name="Заголовок 6">
            <a:extLst>
              <a:ext uri="{FF2B5EF4-FFF2-40B4-BE49-F238E27FC236}">
                <a16:creationId xmlns:a16="http://schemas.microsoft.com/office/drawing/2014/main" id="{310A8475-6795-44F1-9FD6-1EA9B8024919}"/>
              </a:ext>
            </a:extLst>
          </p:cNvPr>
          <p:cNvSpPr txBox="1">
            <a:spLocks/>
          </p:cNvSpPr>
          <p:nvPr/>
        </p:nvSpPr>
        <p:spPr>
          <a:xfrm>
            <a:off x="4911009" y="4802728"/>
            <a:ext cx="2992630" cy="864095"/>
          </a:xfrm>
          <a:prstGeom prst="rect">
            <a:avLst/>
          </a:prstGeom>
          <a:solidFill>
            <a:srgbClr val="149DA4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/>
                </a:solidFill>
              </a:rPr>
              <a:t>Множественный выбор</a:t>
            </a:r>
          </a:p>
        </p:txBody>
      </p:sp>
      <p:sp>
        <p:nvSpPr>
          <p:cNvPr id="12" name="Заголовок 6">
            <a:extLst>
              <a:ext uri="{FF2B5EF4-FFF2-40B4-BE49-F238E27FC236}">
                <a16:creationId xmlns:a16="http://schemas.microsoft.com/office/drawing/2014/main" id="{4895AA91-1C53-4637-950B-8264271E507E}"/>
              </a:ext>
            </a:extLst>
          </p:cNvPr>
          <p:cNvSpPr txBox="1">
            <a:spLocks/>
          </p:cNvSpPr>
          <p:nvPr/>
        </p:nvSpPr>
        <p:spPr>
          <a:xfrm>
            <a:off x="8753274" y="3684795"/>
            <a:ext cx="2992630" cy="8640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>
                    <a:lumMod val="85000"/>
                  </a:schemeClr>
                </a:solidFill>
              </a:rPr>
              <a:t>Восстановление соответствия</a:t>
            </a:r>
          </a:p>
        </p:txBody>
      </p:sp>
      <p:sp>
        <p:nvSpPr>
          <p:cNvPr id="13" name="Заголовок 6">
            <a:extLst>
              <a:ext uri="{FF2B5EF4-FFF2-40B4-BE49-F238E27FC236}">
                <a16:creationId xmlns:a16="http://schemas.microsoft.com/office/drawing/2014/main" id="{138F2F27-D3F3-4E16-BFB3-46369DA79A5E}"/>
              </a:ext>
            </a:extLst>
          </p:cNvPr>
          <p:cNvSpPr txBox="1">
            <a:spLocks/>
          </p:cNvSpPr>
          <p:nvPr/>
        </p:nvSpPr>
        <p:spPr>
          <a:xfrm>
            <a:off x="8256240" y="4795807"/>
            <a:ext cx="3489663" cy="8640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400" b="1" dirty="0">
                <a:solidFill>
                  <a:schemeClr val="bg1">
                    <a:lumMod val="85000"/>
                  </a:schemeClr>
                </a:solidFill>
              </a:rPr>
              <a:t>Восстановление последовательности</a:t>
            </a:r>
          </a:p>
        </p:txBody>
      </p:sp>
      <p:cxnSp>
        <p:nvCxnSpPr>
          <p:cNvPr id="15" name="Соединитель: уступ 14">
            <a:extLst>
              <a:ext uri="{FF2B5EF4-FFF2-40B4-BE49-F238E27FC236}">
                <a16:creationId xmlns:a16="http://schemas.microsoft.com/office/drawing/2014/main" id="{65923C18-25AF-44E6-9BBD-E75AA2A357EE}"/>
              </a:ext>
            </a:extLst>
          </p:cNvPr>
          <p:cNvCxnSpPr>
            <a:stCxn id="5" idx="2"/>
            <a:endCxn id="6" idx="0"/>
          </p:cNvCxnSpPr>
          <p:nvPr/>
        </p:nvCxnSpPr>
        <p:spPr>
          <a:xfrm rot="5400000">
            <a:off x="3945436" y="1061204"/>
            <a:ext cx="379667" cy="2952328"/>
          </a:xfrm>
          <a:prstGeom prst="bentConnector3">
            <a:avLst>
              <a:gd name="adj1" fmla="val 49999"/>
            </a:avLst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AE7BDBA7-8134-4451-93C2-FE3BCCF953F7}"/>
              </a:ext>
            </a:extLst>
          </p:cNvPr>
          <p:cNvCxnSpPr>
            <a:cxnSpLocks/>
            <a:stCxn id="6" idx="2"/>
            <a:endCxn id="9" idx="0"/>
          </p:cNvCxnSpPr>
          <p:nvPr/>
        </p:nvCxnSpPr>
        <p:spPr>
          <a:xfrm>
            <a:off x="2659105" y="3159250"/>
            <a:ext cx="0" cy="644376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27C7B329-1525-48F1-BD2D-C28784A0CBF8}"/>
              </a:ext>
            </a:extLst>
          </p:cNvPr>
          <p:cNvCxnSpPr/>
          <p:nvPr/>
        </p:nvCxnSpPr>
        <p:spPr>
          <a:xfrm>
            <a:off x="4135269" y="3159250"/>
            <a:ext cx="0" cy="1295026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id="{BCBD912A-E30D-46DC-87E0-86B9E698B274}"/>
              </a:ext>
            </a:extLst>
          </p:cNvPr>
          <p:cNvCxnSpPr>
            <a:cxnSpLocks/>
          </p:cNvCxnSpPr>
          <p:nvPr/>
        </p:nvCxnSpPr>
        <p:spPr>
          <a:xfrm>
            <a:off x="9696400" y="3178462"/>
            <a:ext cx="0" cy="506333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>
            <a:extLst>
              <a:ext uri="{FF2B5EF4-FFF2-40B4-BE49-F238E27FC236}">
                <a16:creationId xmlns:a16="http://schemas.microsoft.com/office/drawing/2014/main" id="{6CE29654-2CEC-4E02-AB29-4A28A5F9A085}"/>
              </a:ext>
            </a:extLst>
          </p:cNvPr>
          <p:cNvCxnSpPr>
            <a:cxnSpLocks/>
          </p:cNvCxnSpPr>
          <p:nvPr/>
        </p:nvCxnSpPr>
        <p:spPr>
          <a:xfrm>
            <a:off x="7104112" y="3159250"/>
            <a:ext cx="0" cy="544757"/>
          </a:xfrm>
          <a:prstGeom prst="straightConnector1">
            <a:avLst/>
          </a:prstGeom>
          <a:ln>
            <a:solidFill>
              <a:srgbClr val="149DA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4343E440-1172-4E32-AA2D-9E8E4BEBD083}"/>
              </a:ext>
            </a:extLst>
          </p:cNvPr>
          <p:cNvCxnSpPr>
            <a:cxnSpLocks/>
          </p:cNvCxnSpPr>
          <p:nvPr/>
        </p:nvCxnSpPr>
        <p:spPr>
          <a:xfrm>
            <a:off x="7608168" y="3178462"/>
            <a:ext cx="0" cy="1624266"/>
          </a:xfrm>
          <a:prstGeom prst="straightConnector1">
            <a:avLst/>
          </a:prstGeom>
          <a:ln>
            <a:solidFill>
              <a:srgbClr val="149DA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:a16="http://schemas.microsoft.com/office/drawing/2014/main" id="{9E1855A2-16BC-49AD-B630-2448B50AACE7}"/>
              </a:ext>
            </a:extLst>
          </p:cNvPr>
          <p:cNvCxnSpPr>
            <a:cxnSpLocks/>
          </p:cNvCxnSpPr>
          <p:nvPr/>
        </p:nvCxnSpPr>
        <p:spPr>
          <a:xfrm>
            <a:off x="8616280" y="3171541"/>
            <a:ext cx="0" cy="1624266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блачко с текстом: прямоугольное 1">
            <a:extLst>
              <a:ext uri="{FF2B5EF4-FFF2-40B4-BE49-F238E27FC236}">
                <a16:creationId xmlns:a16="http://schemas.microsoft.com/office/drawing/2014/main" id="{BEEF75BC-9087-47B2-8C14-CC481006391A}"/>
              </a:ext>
            </a:extLst>
          </p:cNvPr>
          <p:cNvSpPr/>
          <p:nvPr/>
        </p:nvSpPr>
        <p:spPr>
          <a:xfrm>
            <a:off x="3647741" y="1772816"/>
            <a:ext cx="6800684" cy="4032448"/>
          </a:xfrm>
          <a:prstGeom prst="wedgeRectCallout">
            <a:avLst>
              <a:gd name="adj1" fmla="val -70136"/>
              <a:gd name="adj2" fmla="val 52361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Соединитель: уступ 22">
            <a:extLst>
              <a:ext uri="{FF2B5EF4-FFF2-40B4-BE49-F238E27FC236}">
                <a16:creationId xmlns:a16="http://schemas.microsoft.com/office/drawing/2014/main" id="{0196AFD3-8B4F-4239-98B0-E9A321ACB7E1}"/>
              </a:ext>
            </a:extLst>
          </p:cNvPr>
          <p:cNvCxnSpPr>
            <a:cxnSpLocks/>
          </p:cNvCxnSpPr>
          <p:nvPr/>
        </p:nvCxnSpPr>
        <p:spPr>
          <a:xfrm>
            <a:off x="5611433" y="2547728"/>
            <a:ext cx="2880320" cy="164237"/>
          </a:xfrm>
          <a:prstGeom prst="bentConnector3">
            <a:avLst>
              <a:gd name="adj1" fmla="val 99765"/>
            </a:avLst>
          </a:prstGeom>
          <a:ln>
            <a:solidFill>
              <a:srgbClr val="149DA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B15A4901-9FBB-42A9-8D3D-0E22B3F4D6AC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5611433" y="2347535"/>
            <a:ext cx="0" cy="200193"/>
          </a:xfrm>
          <a:prstGeom prst="line">
            <a:avLst/>
          </a:prstGeom>
          <a:ln>
            <a:solidFill>
              <a:srgbClr val="149D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Заголовок 6">
            <a:extLst>
              <a:ext uri="{FF2B5EF4-FFF2-40B4-BE49-F238E27FC236}">
                <a16:creationId xmlns:a16="http://schemas.microsoft.com/office/drawing/2014/main" id="{969C3A4B-1AC6-46DF-9F5B-C11176C63AD3}"/>
              </a:ext>
            </a:extLst>
          </p:cNvPr>
          <p:cNvSpPr txBox="1">
            <a:spLocks/>
          </p:cNvSpPr>
          <p:nvPr/>
        </p:nvSpPr>
        <p:spPr>
          <a:xfrm>
            <a:off x="335360" y="5969184"/>
            <a:ext cx="7704856" cy="43204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ru-RU" sz="2400" b="1" dirty="0"/>
              <a:t>Основные оценочные средства онлайн-курса</a:t>
            </a:r>
          </a:p>
        </p:txBody>
      </p:sp>
    </p:spTree>
    <p:extLst>
      <p:ext uri="{BB962C8B-B14F-4D97-AF65-F5344CB8AC3E}">
        <p14:creationId xmlns:p14="http://schemas.microsoft.com/office/powerpoint/2010/main" val="1732931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DD65396-A515-46AC-BB48-05E722630E48}"/>
              </a:ext>
            </a:extLst>
          </p:cNvPr>
          <p:cNvSpPr/>
          <p:nvPr/>
        </p:nvSpPr>
        <p:spPr>
          <a:xfrm>
            <a:off x="-276708" y="5865479"/>
            <a:ext cx="12468708" cy="992521"/>
          </a:xfrm>
          <a:prstGeom prst="rect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2">
            <a:extLst>
              <a:ext uri="{FF2B5EF4-FFF2-40B4-BE49-F238E27FC236}">
                <a16:creationId xmlns:a16="http://schemas.microsoft.com/office/drawing/2014/main" id="{C272328D-1437-4D93-9C22-5BCFA38B125F}"/>
              </a:ext>
            </a:extLst>
          </p:cNvPr>
          <p:cNvSpPr txBox="1">
            <a:spLocks/>
          </p:cNvSpPr>
          <p:nvPr/>
        </p:nvSpPr>
        <p:spPr bwMode="auto">
          <a:xfrm>
            <a:off x="290102" y="211000"/>
            <a:ext cx="1163837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000" b="1" dirty="0"/>
              <a:t>Уровни трудности тестовых заданий</a:t>
            </a:r>
            <a:endParaRPr lang="ru-RU" sz="40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A880699-E706-4052-96D1-A8A12EDF2469}"/>
              </a:ext>
            </a:extLst>
          </p:cNvPr>
          <p:cNvSpPr/>
          <p:nvPr/>
        </p:nvSpPr>
        <p:spPr>
          <a:xfrm>
            <a:off x="2300484" y="873787"/>
            <a:ext cx="7354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Субъективная величина того, насколько тяжело будет решить данное задание пользователю с минимальным уровнем подготовки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996A94C-6B7D-4D83-8001-556903BD7260}"/>
              </a:ext>
            </a:extLst>
          </p:cNvPr>
          <p:cNvSpPr/>
          <p:nvPr/>
        </p:nvSpPr>
        <p:spPr>
          <a:xfrm>
            <a:off x="2635317" y="3502749"/>
            <a:ext cx="9005299" cy="64633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/>
              <a:t>на применение усвоенных ранее знаний в типовых ситуациях или на проверку «знаний воспроизведения копии» (решение типовых задач)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253601C-B8E7-45C8-9D46-879D79D966E2}"/>
              </a:ext>
            </a:extLst>
          </p:cNvPr>
          <p:cNvSpPr/>
          <p:nvPr/>
        </p:nvSpPr>
        <p:spPr>
          <a:xfrm>
            <a:off x="2635319" y="2218443"/>
            <a:ext cx="2740602" cy="9233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/>
              <a:t>на «опознание» какого-то объекта или на проверку «знания»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1CA0961-E161-48AF-9CF4-6DDA476DAC47}"/>
              </a:ext>
            </a:extLst>
          </p:cNvPr>
          <p:cNvSpPr/>
          <p:nvPr/>
        </p:nvSpPr>
        <p:spPr>
          <a:xfrm>
            <a:off x="5447928" y="2218443"/>
            <a:ext cx="3168352" cy="9233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/>
              <a:t>на выбор 1-го варианта ответа </a:t>
            </a:r>
          </a:p>
          <a:p>
            <a:r>
              <a:rPr lang="ru-RU" dirty="0"/>
              <a:t>из многих с помощью знания всего 1-го концепта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5D55E70-1CF3-4C8F-B095-7B55DDD69618}"/>
              </a:ext>
            </a:extLst>
          </p:cNvPr>
          <p:cNvSpPr/>
          <p:nvPr/>
        </p:nvSpPr>
        <p:spPr>
          <a:xfrm>
            <a:off x="8688288" y="2218443"/>
            <a:ext cx="2952328" cy="92333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/>
              <a:t>на выявление знания определения односложного базового термина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0C67B79-0DF9-4B1F-A2F2-F7ED75F5A4D2}"/>
              </a:ext>
            </a:extLst>
          </p:cNvPr>
          <p:cNvSpPr/>
          <p:nvPr/>
        </p:nvSpPr>
        <p:spPr>
          <a:xfrm>
            <a:off x="2635317" y="4490738"/>
            <a:ext cx="4540803" cy="12003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/>
              <a:t>на применение усвоенных знаний и умений в нестандартных условиях (т.е. в условиях, ранее не знакомых пользователю) </a:t>
            </a:r>
          </a:p>
          <a:p>
            <a:r>
              <a:rPr lang="ru-RU" dirty="0"/>
              <a:t>или на проверку «навыков применения»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E1A9E54-7BE2-4B58-A558-3DD045926BBD}"/>
              </a:ext>
            </a:extLst>
          </p:cNvPr>
          <p:cNvSpPr/>
          <p:nvPr/>
        </p:nvSpPr>
        <p:spPr>
          <a:xfrm>
            <a:off x="7500156" y="4497482"/>
            <a:ext cx="2941662" cy="120032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/>
              <a:t>на проверку знания / понимания / применения дополнительного материала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D56DF2C-C425-422E-B10E-5BEBCD0123C2}"/>
              </a:ext>
            </a:extLst>
          </p:cNvPr>
          <p:cNvGrpSpPr/>
          <p:nvPr/>
        </p:nvGrpSpPr>
        <p:grpSpPr>
          <a:xfrm>
            <a:off x="-564740" y="1772816"/>
            <a:ext cx="12756740" cy="4761820"/>
            <a:chOff x="-564740" y="1772816"/>
            <a:chExt cx="12756740" cy="4761820"/>
          </a:xfrm>
        </p:grpSpPr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id="{C5287425-9DBF-4BF5-BE08-80765F392E40}"/>
                </a:ext>
              </a:extLst>
            </p:cNvPr>
            <p:cNvSpPr/>
            <p:nvPr/>
          </p:nvSpPr>
          <p:spPr>
            <a:xfrm>
              <a:off x="290102" y="2218443"/>
              <a:ext cx="2290815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b="1" dirty="0"/>
                <a:t>Уровень</a:t>
              </a:r>
              <a:r>
                <a:rPr lang="ru-RU" dirty="0"/>
                <a:t> </a:t>
              </a:r>
              <a:r>
                <a:rPr lang="ru-RU" b="1" dirty="0"/>
                <a:t>1 - легкий</a:t>
              </a:r>
              <a:endParaRPr lang="ru-RU" dirty="0"/>
            </a:p>
          </p:txBody>
        </p:sp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id="{EE9B7CC4-0559-4F6A-BDBB-67D40B0DF333}"/>
                </a:ext>
              </a:extLst>
            </p:cNvPr>
            <p:cNvSpPr/>
            <p:nvPr/>
          </p:nvSpPr>
          <p:spPr>
            <a:xfrm>
              <a:off x="290102" y="4798893"/>
              <a:ext cx="2290815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b="1" dirty="0"/>
                <a:t>Уровень</a:t>
              </a:r>
              <a:r>
                <a:rPr lang="ru-RU" dirty="0"/>
                <a:t> </a:t>
              </a:r>
              <a:r>
                <a:rPr lang="ru-RU" b="1" dirty="0"/>
                <a:t>3 - трудный</a:t>
              </a:r>
              <a:endParaRPr lang="ru-RU" dirty="0"/>
            </a:p>
          </p:txBody>
        </p:sp>
        <p:sp>
          <p:nvSpPr>
            <p:cNvPr id="9" name="Прямоугольник 8">
              <a:extLst>
                <a:ext uri="{FF2B5EF4-FFF2-40B4-BE49-F238E27FC236}">
                  <a16:creationId xmlns:a16="http://schemas.microsoft.com/office/drawing/2014/main" id="{F188F3F4-6B4A-42FF-B191-A175FA912E2B}"/>
                </a:ext>
              </a:extLst>
            </p:cNvPr>
            <p:cNvSpPr/>
            <p:nvPr/>
          </p:nvSpPr>
          <p:spPr>
            <a:xfrm>
              <a:off x="290102" y="3647168"/>
              <a:ext cx="2290815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b="1" dirty="0"/>
                <a:t>Уровень</a:t>
              </a:r>
              <a:r>
                <a:rPr lang="ru-RU" dirty="0"/>
                <a:t> </a:t>
              </a:r>
              <a:r>
                <a:rPr lang="ru-RU" b="1" dirty="0"/>
                <a:t>2- средний</a:t>
              </a:r>
              <a:endParaRPr lang="ru-RU" dirty="0"/>
            </a:p>
          </p:txBody>
        </p:sp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85294D5F-9435-41F9-B801-B489B9095271}"/>
                </a:ext>
              </a:extLst>
            </p:cNvPr>
            <p:cNvSpPr/>
            <p:nvPr/>
          </p:nvSpPr>
          <p:spPr>
            <a:xfrm>
              <a:off x="2647076" y="1772816"/>
              <a:ext cx="8993540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>
              <a:spAutoFit/>
            </a:bodyPr>
            <a:lstStyle/>
            <a:p>
              <a:pPr algn="ctr"/>
              <a:r>
                <a:rPr lang="ru-RU" dirty="0"/>
                <a:t>Задание направлено</a:t>
              </a:r>
            </a:p>
          </p:txBody>
        </p:sp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7D84A49B-8752-4E23-8D03-9D6126EC9341}"/>
                </a:ext>
              </a:extLst>
            </p:cNvPr>
            <p:cNvSpPr/>
            <p:nvPr/>
          </p:nvSpPr>
          <p:spPr>
            <a:xfrm>
              <a:off x="-564740" y="6165304"/>
              <a:ext cx="12756740" cy="36933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chemeClr val="bg1"/>
                  </a:solidFill>
                </a:rPr>
                <a:t>                  Выбор уровня трудности тестовых заданий определяется сложностью результата обучения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8038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Интернет">
            <a:extLst>
              <a:ext uri="{FF2B5EF4-FFF2-40B4-BE49-F238E27FC236}">
                <a16:creationId xmlns:a16="http://schemas.microsoft.com/office/drawing/2014/main" id="{57DB2B25-73C8-4182-AA76-0AD870DEFE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36493" y="2738732"/>
            <a:ext cx="2680156" cy="2680156"/>
          </a:xfrm>
          <a:prstGeom prst="rect">
            <a:avLst/>
          </a:prstGeom>
        </p:spPr>
      </p:pic>
      <p:sp>
        <p:nvSpPr>
          <p:cNvPr id="8" name="Стрелка: шеврон 7">
            <a:extLst>
              <a:ext uri="{FF2B5EF4-FFF2-40B4-BE49-F238E27FC236}">
                <a16:creationId xmlns:a16="http://schemas.microsoft.com/office/drawing/2014/main" id="{DAAF09F0-AB46-478E-B257-67500A3554BD}"/>
              </a:ext>
            </a:extLst>
          </p:cNvPr>
          <p:cNvSpPr/>
          <p:nvPr/>
        </p:nvSpPr>
        <p:spPr>
          <a:xfrm rot="5400000">
            <a:off x="2176210" y="1133442"/>
            <a:ext cx="360040" cy="369332"/>
          </a:xfrm>
          <a:prstGeom prst="chevron">
            <a:avLst/>
          </a:prstGeom>
          <a:solidFill>
            <a:srgbClr val="716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B9355389-69FD-4F25-8FD6-CC1DEEBA7734}"/>
              </a:ext>
            </a:extLst>
          </p:cNvPr>
          <p:cNvSpPr/>
          <p:nvPr/>
        </p:nvSpPr>
        <p:spPr>
          <a:xfrm>
            <a:off x="1091444" y="1777144"/>
            <a:ext cx="5328592" cy="923330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/>
              <a:t>АВТОМАТИЧЕСКАЯ ПРОВЕРКА: сравнение данных </a:t>
            </a:r>
          </a:p>
          <a:p>
            <a:r>
              <a:rPr lang="ru-RU" dirty="0"/>
              <a:t>с эталонным результатом, указанным автором онлайн-курса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54E0521-6DCC-4EEE-AEF6-1CDD52F33A87}"/>
              </a:ext>
            </a:extLst>
          </p:cNvPr>
          <p:cNvSpPr/>
          <p:nvPr/>
        </p:nvSpPr>
        <p:spPr>
          <a:xfrm>
            <a:off x="6837323" y="1777144"/>
            <a:ext cx="4228895" cy="923330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r>
              <a:rPr lang="ru-RU" dirty="0"/>
              <a:t>ВЗАИМНОЕ ОЦЕНИВАНИЕ обучающимися по критериям, установленным автором онлайн-курса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D454968-7DF9-4227-891D-B99EE27A697D}"/>
              </a:ext>
            </a:extLst>
          </p:cNvPr>
          <p:cNvSpPr/>
          <p:nvPr/>
        </p:nvSpPr>
        <p:spPr>
          <a:xfrm>
            <a:off x="8776571" y="2429113"/>
            <a:ext cx="269828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ТРУДОЕМКОСТЬ ВЫШЕ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Стрелка: шеврон 6">
            <a:extLst>
              <a:ext uri="{FF2B5EF4-FFF2-40B4-BE49-F238E27FC236}">
                <a16:creationId xmlns:a16="http://schemas.microsoft.com/office/drawing/2014/main" id="{0F556BBB-52DE-4A1F-821F-734999122E0F}"/>
              </a:ext>
            </a:extLst>
          </p:cNvPr>
          <p:cNvSpPr/>
          <p:nvPr/>
        </p:nvSpPr>
        <p:spPr>
          <a:xfrm rot="5400000">
            <a:off x="9196990" y="1133442"/>
            <a:ext cx="360040" cy="369332"/>
          </a:xfrm>
          <a:prstGeom prst="chevron">
            <a:avLst/>
          </a:prstGeom>
          <a:solidFill>
            <a:srgbClr val="716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Заголовок 2">
            <a:extLst>
              <a:ext uri="{FF2B5EF4-FFF2-40B4-BE49-F238E27FC236}">
                <a16:creationId xmlns:a16="http://schemas.microsoft.com/office/drawing/2014/main" id="{675E7E50-444F-454F-9218-20D9D50DC40F}"/>
              </a:ext>
            </a:extLst>
          </p:cNvPr>
          <p:cNvSpPr txBox="1">
            <a:spLocks/>
          </p:cNvSpPr>
          <p:nvPr/>
        </p:nvSpPr>
        <p:spPr bwMode="auto">
          <a:xfrm>
            <a:off x="290102" y="211000"/>
            <a:ext cx="11638373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4000" b="1" dirty="0"/>
              <a:t>Способы проверки тестовых заданий</a:t>
            </a:r>
          </a:p>
        </p:txBody>
      </p:sp>
      <p:pic>
        <p:nvPicPr>
          <p:cNvPr id="3" name="Рисунок 2" descr="Интернет">
            <a:extLst>
              <a:ext uri="{FF2B5EF4-FFF2-40B4-BE49-F238E27FC236}">
                <a16:creationId xmlns:a16="http://schemas.microsoft.com/office/drawing/2014/main" id="{E7F605B6-1BBF-472C-809A-4D931231A5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52212" y="2738732"/>
            <a:ext cx="2680156" cy="2680156"/>
          </a:xfrm>
          <a:prstGeom prst="rect">
            <a:avLst/>
          </a:prstGeom>
        </p:spPr>
      </p:pic>
      <p:pic>
        <p:nvPicPr>
          <p:cNvPr id="5" name="Рисунок 4" descr="Конференц-зал">
            <a:extLst>
              <a:ext uri="{FF2B5EF4-FFF2-40B4-BE49-F238E27FC236}">
                <a16:creationId xmlns:a16="http://schemas.microsoft.com/office/drawing/2014/main" id="{CF8C3EBF-845B-406A-AEE0-1EC86D0131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844964" y="2841060"/>
            <a:ext cx="3863214" cy="386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2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7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E1620D3-EF8B-410F-9881-69C626BC8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1848" y="1713088"/>
            <a:ext cx="9086800" cy="2548880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Тест для самоконтроля по теме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Тест по разделу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Итоговый тест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Проектное задание на взаимное оценивание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A1F8FB0-885B-40A8-8637-9A73C1696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360" y="225424"/>
            <a:ext cx="11521280" cy="741483"/>
          </a:xfrm>
        </p:spPr>
        <p:txBody>
          <a:bodyPr/>
          <a:lstStyle/>
          <a:p>
            <a:r>
              <a:rPr lang="ru-RU" altLang="ru-RU" sz="4000" b="1" dirty="0"/>
              <a:t>Оценочные мероприятия МООК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6BB03DB-741C-4C24-AD71-09BCC222B728}"/>
              </a:ext>
            </a:extLst>
          </p:cNvPr>
          <p:cNvSpPr/>
          <p:nvPr/>
        </p:nvSpPr>
        <p:spPr>
          <a:xfrm>
            <a:off x="630475" y="1825852"/>
            <a:ext cx="1937133" cy="369332"/>
          </a:xfrm>
          <a:prstGeom prst="rect">
            <a:avLst/>
          </a:prstGeom>
          <a:solidFill>
            <a:srgbClr val="128C91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Формирующее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AE41DCD-CC59-4AF2-A677-80308F30BCD7}"/>
              </a:ext>
            </a:extLst>
          </p:cNvPr>
          <p:cNvSpPr/>
          <p:nvPr/>
        </p:nvSpPr>
        <p:spPr>
          <a:xfrm>
            <a:off x="630475" y="3573016"/>
            <a:ext cx="193713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Результирующее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3175ABD-604A-4390-BD0E-C7FF0414D013}"/>
              </a:ext>
            </a:extLst>
          </p:cNvPr>
          <p:cNvSpPr/>
          <p:nvPr/>
        </p:nvSpPr>
        <p:spPr>
          <a:xfrm>
            <a:off x="630475" y="2990628"/>
            <a:ext cx="193713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Результирующее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87C79BC8-78E9-41AB-90C8-A087C630663C}"/>
              </a:ext>
            </a:extLst>
          </p:cNvPr>
          <p:cNvSpPr/>
          <p:nvPr/>
        </p:nvSpPr>
        <p:spPr>
          <a:xfrm>
            <a:off x="630475" y="2408240"/>
            <a:ext cx="193713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Результирующее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1B84F25-5218-4A9D-A5D7-ECF2368C885D}"/>
              </a:ext>
            </a:extLst>
          </p:cNvPr>
          <p:cNvSpPr/>
          <p:nvPr/>
        </p:nvSpPr>
        <p:spPr>
          <a:xfrm>
            <a:off x="335360" y="1214059"/>
            <a:ext cx="30617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Тип оценивания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1EC57AB-DAD4-43F7-B6F4-759BDD964753}"/>
              </a:ext>
            </a:extLst>
          </p:cNvPr>
          <p:cNvGrpSpPr/>
          <p:nvPr/>
        </p:nvGrpSpPr>
        <p:grpSpPr>
          <a:xfrm>
            <a:off x="756593" y="4178006"/>
            <a:ext cx="5375920" cy="1430477"/>
            <a:chOff x="623392" y="3267932"/>
            <a:chExt cx="5375920" cy="1430477"/>
          </a:xfrm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id="{8C99205A-E3C1-4709-A623-4D45564CC661}"/>
                </a:ext>
              </a:extLst>
            </p:cNvPr>
            <p:cNvSpPr/>
            <p:nvPr/>
          </p:nvSpPr>
          <p:spPr>
            <a:xfrm>
              <a:off x="623392" y="3775079"/>
              <a:ext cx="537592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характеристика, свидетельствующая о постоянстве эмпирических измерений, то есть многократном повторении</a:t>
              </a:r>
            </a:p>
          </p:txBody>
        </p:sp>
        <p:sp>
          <p:nvSpPr>
            <p:cNvPr id="14" name="Прямоугольник 13">
              <a:extLst>
                <a:ext uri="{FF2B5EF4-FFF2-40B4-BE49-F238E27FC236}">
                  <a16:creationId xmlns:a16="http://schemas.microsoft.com/office/drawing/2014/main" id="{1DE8D593-C40C-42F4-8A6B-498C78959C37}"/>
                </a:ext>
              </a:extLst>
            </p:cNvPr>
            <p:cNvSpPr/>
            <p:nvPr/>
          </p:nvSpPr>
          <p:spPr>
            <a:xfrm>
              <a:off x="623392" y="3267932"/>
              <a:ext cx="5009316" cy="36933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>
              <a:spAutoFit/>
            </a:bodyPr>
            <a:lstStyle/>
            <a:p>
              <a:r>
                <a:rPr lang="ru-RU" dirty="0"/>
                <a:t>Надежность теста </a:t>
              </a: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453133BD-C0DC-4654-9422-9AE8429473EC}"/>
              </a:ext>
            </a:extLst>
          </p:cNvPr>
          <p:cNvGrpSpPr/>
          <p:nvPr/>
        </p:nvGrpSpPr>
        <p:grpSpPr>
          <a:xfrm>
            <a:off x="6292362" y="4178006"/>
            <a:ext cx="5179558" cy="1430478"/>
            <a:chOff x="623392" y="4836224"/>
            <a:chExt cx="5179558" cy="1430478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id="{9E1E9C0A-47A7-4109-A30B-8BC5C275395D}"/>
                </a:ext>
              </a:extLst>
            </p:cNvPr>
            <p:cNvSpPr/>
            <p:nvPr/>
          </p:nvSpPr>
          <p:spPr>
            <a:xfrm>
              <a:off x="623392" y="5343372"/>
              <a:ext cx="517955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/>
                <a:t>действительная способность теста измерять </a:t>
              </a:r>
            </a:p>
            <a:p>
              <a:r>
                <a:rPr lang="ru-RU" dirty="0"/>
                <a:t>ту характеристику, для диагностики которой </a:t>
              </a:r>
            </a:p>
            <a:p>
              <a:r>
                <a:rPr lang="ru-RU" dirty="0"/>
                <a:t>он заявлен</a:t>
              </a:r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id="{A153A227-C1CC-4782-B8ED-21D32EC24920}"/>
                </a:ext>
              </a:extLst>
            </p:cNvPr>
            <p:cNvSpPr/>
            <p:nvPr/>
          </p:nvSpPr>
          <p:spPr>
            <a:xfrm>
              <a:off x="623392" y="4836224"/>
              <a:ext cx="5009316" cy="369332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>
              <a:spAutoFit/>
            </a:bodyPr>
            <a:lstStyle/>
            <a:p>
              <a:r>
                <a:rPr lang="ru-RU" dirty="0"/>
                <a:t>Валидность теста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868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 animBg="1"/>
      <p:bldP spid="8" grpId="0" animBg="1"/>
      <p:bldP spid="9" grpId="0" animBg="1"/>
      <p:bldP spid="10" grpId="0" animBg="1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>
          <a:gsLst>
            <a:gs pos="0">
              <a:srgbClr val="128C91"/>
            </a:gs>
            <a:gs pos="100000">
              <a:srgbClr val="51A65D"/>
            </a:gs>
          </a:gsLst>
          <a:lin ang="4980000" scaled="0"/>
        </a:grad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17239</TotalTime>
  <Words>1645</Words>
  <Application>Microsoft Office PowerPoint</Application>
  <PresentationFormat>Широкоэкранный</PresentationFormat>
  <Paragraphs>377</Paragraphs>
  <Slides>26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Manrope</vt:lpstr>
      <vt:lpstr>Roboto</vt:lpstr>
      <vt:lpstr>Calibri</vt:lpstr>
      <vt:lpstr>Arial</vt:lpstr>
      <vt:lpstr>Times New Roman</vt:lpstr>
      <vt:lpstr>Wingdings</vt:lpstr>
      <vt:lpstr>Symbol</vt:lpstr>
      <vt:lpstr>Тема Office</vt:lpstr>
      <vt:lpstr>Презентация PowerPoint</vt:lpstr>
      <vt:lpstr>Презентация PowerPoint</vt:lpstr>
      <vt:lpstr>Презентация PowerPoint</vt:lpstr>
      <vt:lpstr>Давайте определимся с терминологией…</vt:lpstr>
      <vt:lpstr>Презентация PowerPoint</vt:lpstr>
      <vt:lpstr>Презентация PowerPoint</vt:lpstr>
      <vt:lpstr>Презентация PowerPoint</vt:lpstr>
      <vt:lpstr>Презентация PowerPoint</vt:lpstr>
      <vt:lpstr>Оценочные мероприятия МООК</vt:lpstr>
      <vt:lpstr>Основные параметры оценочных мероприятий</vt:lpstr>
      <vt:lpstr>Презентация PowerPoint</vt:lpstr>
      <vt:lpstr>Как рассчитать время для тестирования?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обратной связи в тестах </vt:lpstr>
      <vt:lpstr>Примеры обратной связи в тестах </vt:lpstr>
      <vt:lpstr>Алгоритм работы с тестом</vt:lpstr>
      <vt:lpstr>Алгоритм работы с тестом</vt:lpstr>
      <vt:lpstr>Пример итогового теста</vt:lpstr>
      <vt:lpstr>Задания на взаимное оценивание (PEER-REVIEW)</vt:lpstr>
      <vt:lpstr>Особенности использования PEER-REVIEW</vt:lpstr>
      <vt:lpstr>Формы</vt:lpstr>
      <vt:lpstr>Правила составления итогового проектного задания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sidorova.v</dc:creator>
  <cp:lastModifiedBy>Анастасия Алексеевна Булдакова</cp:lastModifiedBy>
  <cp:revision>863</cp:revision>
  <dcterms:created xsi:type="dcterms:W3CDTF">2016-07-14T12:34:36Z</dcterms:created>
  <dcterms:modified xsi:type="dcterms:W3CDTF">2023-04-19T12:24:38Z</dcterms:modified>
</cp:coreProperties>
</file>