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60" r:id="rId1"/>
  </p:sldMasterIdLst>
  <p:notesMasterIdLst>
    <p:notesMasterId r:id="rId10"/>
  </p:notesMasterIdLst>
  <p:sldIdLst>
    <p:sldId id="256" r:id="rId2"/>
    <p:sldId id="257" r:id="rId3"/>
    <p:sldId id="266" r:id="rId4"/>
    <p:sldId id="258" r:id="rId5"/>
    <p:sldId id="259" r:id="rId6"/>
    <p:sldId id="260" r:id="rId7"/>
    <p:sldId id="264" r:id="rId8"/>
    <p:sldId id="265" r:id="rId9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7" d="100"/>
          <a:sy n="107" d="100"/>
        </p:scale>
        <p:origin x="75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22c1614303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22c1614303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22c1614303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22c1614303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194291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22c1614303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Google Shape;65;g22c1614303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22c1614303_0_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Google Shape;72;g22c1614303_0_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g22c1614303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" name="Google Shape;79;g22c1614303_0_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1e5523acd3_0_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Google Shape;106;g1e5523acd3_0_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g1e462d57c9_0_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3" name="Google Shape;113;g1e462d57c9_0_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36346" y="1341340"/>
            <a:ext cx="6270922" cy="1573670"/>
          </a:xfrm>
        </p:spPr>
        <p:txBody>
          <a:bodyPr anchor="b">
            <a:noAutofit/>
          </a:bodyPr>
          <a:lstStyle>
            <a:lvl1pPr algn="ctr">
              <a:defRPr sz="5400" cap="all" baseline="0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09930" y="2967210"/>
            <a:ext cx="5123755" cy="814678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1725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64644" y="4840039"/>
            <a:ext cx="1205958" cy="30346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5/24/2025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38041" y="4840039"/>
            <a:ext cx="5267533" cy="303461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373012" y="4840039"/>
            <a:ext cx="1197219" cy="30346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 smtClean="0"/>
              <a:t>‹#›</a:t>
            </a:fld>
            <a:endParaRPr lang="ru"/>
          </a:p>
        </p:txBody>
      </p:sp>
      <p:grpSp>
        <p:nvGrpSpPr>
          <p:cNvPr id="7" name="Group 6"/>
          <p:cNvGrpSpPr/>
          <p:nvPr/>
        </p:nvGrpSpPr>
        <p:grpSpPr>
          <a:xfrm>
            <a:off x="564644" y="558352"/>
            <a:ext cx="8005588" cy="4012253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3818703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8700" y="1721644"/>
            <a:ext cx="7200900" cy="2678906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5/24/2025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 smtClean="0"/>
              <a:t>‹#›</a:t>
            </a:fld>
            <a:endParaRPr lang="ru"/>
          </a:p>
        </p:txBody>
      </p:sp>
    </p:spTree>
    <p:extLst>
      <p:ext uri="{BB962C8B-B14F-4D97-AF65-F5344CB8AC3E}">
        <p14:creationId xmlns:p14="http://schemas.microsoft.com/office/powerpoint/2010/main" val="495631185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97421" y="468117"/>
            <a:ext cx="1174325" cy="3932433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8700" y="468117"/>
            <a:ext cx="6134731" cy="3932433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5/24/2025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 smtClean="0"/>
              <a:t>‹#›</a:t>
            </a:fld>
            <a:endParaRPr lang="ru"/>
          </a:p>
        </p:txBody>
      </p:sp>
    </p:spTree>
    <p:extLst>
      <p:ext uri="{BB962C8B-B14F-4D97-AF65-F5344CB8AC3E}">
        <p14:creationId xmlns:p14="http://schemas.microsoft.com/office/powerpoint/2010/main" val="952281311"/>
      </p:ext>
    </p:extLst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0950961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5/24/2025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 smtClean="0"/>
              <a:t>‹#›</a:t>
            </a:fld>
            <a:endParaRPr lang="ru"/>
          </a:p>
        </p:txBody>
      </p:sp>
    </p:spTree>
    <p:extLst>
      <p:ext uri="{BB962C8B-B14F-4D97-AF65-F5344CB8AC3E}">
        <p14:creationId xmlns:p14="http://schemas.microsoft.com/office/powerpoint/2010/main" val="2638539806"/>
      </p:ext>
    </p:extLst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3769" y="976020"/>
            <a:ext cx="7209728" cy="2139553"/>
          </a:xfrm>
        </p:spPr>
        <p:txBody>
          <a:bodyPr anchor="b">
            <a:normAutofit/>
          </a:bodyPr>
          <a:lstStyle>
            <a:lvl1pPr algn="r">
              <a:defRPr sz="5400" cap="all" baseline="0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3769" y="3162246"/>
            <a:ext cx="7209728" cy="857493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tx2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54181" y="4840039"/>
            <a:ext cx="1216807" cy="30346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5/24/2025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38234" y="4840039"/>
            <a:ext cx="5267533" cy="303461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373012" y="4840039"/>
            <a:ext cx="1197219" cy="30346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 smtClean="0"/>
              <a:t>‹#›</a:t>
            </a:fld>
            <a:endParaRPr lang="ru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6113972" y="1264239"/>
            <a:ext cx="2456260" cy="3306366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82808577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8700" y="1714500"/>
            <a:ext cx="3335840" cy="268605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94052" y="1714500"/>
            <a:ext cx="3335840" cy="268605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5/24/2025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 smtClean="0"/>
              <a:t>‹#›</a:t>
            </a:fld>
            <a:endParaRPr lang="ru"/>
          </a:p>
        </p:txBody>
      </p:sp>
    </p:spTree>
    <p:extLst>
      <p:ext uri="{BB962C8B-B14F-4D97-AF65-F5344CB8AC3E}">
        <p14:creationId xmlns:p14="http://schemas.microsoft.com/office/powerpoint/2010/main" val="776646344"/>
      </p:ext>
    </p:extLst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8700" y="514350"/>
            <a:ext cx="7200900" cy="11144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8700" y="1755648"/>
            <a:ext cx="3332988" cy="617934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2250" b="0" baseline="0">
                <a:solidFill>
                  <a:schemeClr val="tx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8700" y="2478906"/>
            <a:ext cx="3332988" cy="1921645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93761" y="1755648"/>
            <a:ext cx="3332988" cy="617934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2250" b="0" baseline="0">
                <a:solidFill>
                  <a:schemeClr val="tx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93761" y="2478906"/>
            <a:ext cx="3332988" cy="1921645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5/24/2025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 smtClean="0"/>
              <a:t>‹#›</a:t>
            </a:fld>
            <a:endParaRPr lang="ru"/>
          </a:p>
        </p:txBody>
      </p:sp>
    </p:spTree>
    <p:extLst>
      <p:ext uri="{BB962C8B-B14F-4D97-AF65-F5344CB8AC3E}">
        <p14:creationId xmlns:p14="http://schemas.microsoft.com/office/powerpoint/2010/main" val="987469463"/>
      </p:ext>
    </p:extLst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5/24/2025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 smtClean="0"/>
              <a:t>‹#›</a:t>
            </a:fld>
            <a:endParaRPr lang="ru"/>
          </a:p>
        </p:txBody>
      </p:sp>
    </p:spTree>
    <p:extLst>
      <p:ext uri="{BB962C8B-B14F-4D97-AF65-F5344CB8AC3E}">
        <p14:creationId xmlns:p14="http://schemas.microsoft.com/office/powerpoint/2010/main" val="1279057456"/>
      </p:ext>
    </p:extLst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5/24/2025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 smtClean="0"/>
              <a:t>‹#›</a:t>
            </a:fld>
            <a:endParaRPr lang="ru"/>
          </a:p>
        </p:txBody>
      </p:sp>
    </p:spTree>
    <p:extLst>
      <p:ext uri="{BB962C8B-B14F-4D97-AF65-F5344CB8AC3E}">
        <p14:creationId xmlns:p14="http://schemas.microsoft.com/office/powerpoint/2010/main" val="994722404"/>
      </p:ext>
    </p:extLst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282"/>
            <a:ext cx="3977640" cy="514321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2925" y="514350"/>
            <a:ext cx="2891790" cy="1618413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3600" baseline="0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92015" y="514351"/>
            <a:ext cx="3909060" cy="3881438"/>
          </a:xfrm>
        </p:spPr>
        <p:txBody>
          <a:bodyPr/>
          <a:lstStyle>
            <a:lvl1pPr>
              <a:defRPr sz="1500"/>
            </a:lvl1pPr>
            <a:lvl2pPr>
              <a:defRPr sz="1500"/>
            </a:lvl2pPr>
            <a:lvl3pPr>
              <a:defRPr sz="1350"/>
            </a:lvl3pPr>
            <a:lvl4pPr>
              <a:defRPr sz="135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2925" y="2142258"/>
            <a:ext cx="2891790" cy="225829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125"/>
              </a:spcAft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42925" y="4840039"/>
            <a:ext cx="903429" cy="30346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5/24/2025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654459" y="4840039"/>
            <a:ext cx="1780256" cy="30346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412355" y="4840039"/>
            <a:ext cx="1197219" cy="30346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 smtClean="0"/>
              <a:t>‹#›</a:t>
            </a:fld>
            <a:endParaRPr lang="ru"/>
          </a:p>
        </p:txBody>
      </p:sp>
      <p:sp>
        <p:nvSpPr>
          <p:cNvPr id="9" name="Rectangle 8" title="Divider Bar"/>
          <p:cNvSpPr/>
          <p:nvPr/>
        </p:nvSpPr>
        <p:spPr>
          <a:xfrm>
            <a:off x="3977640" y="282"/>
            <a:ext cx="171450" cy="51435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921008918"/>
      </p:ext>
    </p:extLst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282"/>
            <a:ext cx="3977640" cy="514321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2925" y="514350"/>
            <a:ext cx="2891790" cy="1618413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3600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149090" y="1"/>
            <a:ext cx="4994910" cy="5143499"/>
          </a:xfrm>
        </p:spPr>
        <p:txBody>
          <a:bodyPr anchor="t">
            <a:normAutofit/>
          </a:bodyPr>
          <a:lstStyle>
            <a:lvl1pPr marL="0" indent="0">
              <a:buNone/>
              <a:defRPr sz="1500"/>
            </a:lvl1pPr>
            <a:lvl2pPr marL="342900" indent="0">
              <a:buNone/>
              <a:defRPr sz="1500"/>
            </a:lvl2pPr>
            <a:lvl3pPr marL="685800" indent="0">
              <a:buNone/>
              <a:defRPr sz="15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2925" y="2141976"/>
            <a:ext cx="2891790" cy="2258574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125"/>
              </a:spcAft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42925" y="4840039"/>
            <a:ext cx="903429" cy="30346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5/24/2025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654459" y="4840039"/>
            <a:ext cx="1780256" cy="30346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412355" y="4840039"/>
            <a:ext cx="1197219" cy="30346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 smtClean="0"/>
              <a:t>‹#›</a:t>
            </a:fld>
            <a:endParaRPr lang="ru"/>
          </a:p>
        </p:txBody>
      </p:sp>
      <p:sp>
        <p:nvSpPr>
          <p:cNvPr id="9" name="Rectangle 8" title="Divider Bar"/>
          <p:cNvSpPr/>
          <p:nvPr/>
        </p:nvSpPr>
        <p:spPr>
          <a:xfrm>
            <a:off x="3977640" y="282"/>
            <a:ext cx="171450" cy="51435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631224104"/>
      </p:ext>
    </p:extLst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8700" y="514350"/>
            <a:ext cx="7200900" cy="111442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8700" y="1714500"/>
            <a:ext cx="7200900" cy="26860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42987" y="4840039"/>
            <a:ext cx="903429" cy="30346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5/24/2025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70173" y="4840039"/>
            <a:ext cx="4710623" cy="30346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04552" y="4840039"/>
            <a:ext cx="1197219" cy="30346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tx2"/>
                </a:solidFill>
              </a:defRPr>
            </a:lvl1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 smtClean="0"/>
              <a:t>‹#›</a:t>
            </a:fld>
            <a:endParaRPr lang="ru"/>
          </a:p>
        </p:txBody>
      </p:sp>
      <p:sp>
        <p:nvSpPr>
          <p:cNvPr id="9" name="Rectangle 8" title="Side bar"/>
          <p:cNvSpPr/>
          <p:nvPr/>
        </p:nvSpPr>
        <p:spPr>
          <a:xfrm>
            <a:off x="358571" y="282"/>
            <a:ext cx="171450" cy="51435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3748191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hdr="0" ftr="0" dt="0"/>
  <p:txStyles>
    <p:titleStyle>
      <a:lvl1pPr algn="l" defTabSz="685800" rtl="0" eaLnBrk="1" latinLnBrk="0" hangingPunct="1">
        <a:lnSpc>
          <a:spcPct val="89000"/>
        </a:lnSpc>
        <a:spcBef>
          <a:spcPct val="0"/>
        </a:spcBef>
        <a:buNone/>
        <a:defRPr sz="33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88036" indent="-288036" algn="l" defTabSz="685800" rtl="0" eaLnBrk="1" latinLnBrk="0" hangingPunct="1">
        <a:lnSpc>
          <a:spcPct val="94000"/>
        </a:lnSpc>
        <a:spcBef>
          <a:spcPts val="750"/>
        </a:spcBef>
        <a:spcAft>
          <a:spcPts val="150"/>
        </a:spcAft>
        <a:buFont typeface="Franklin Gothic Book" panose="020B0503020102020204" pitchFamily="34" charset="0"/>
        <a:buChar char="■"/>
        <a:defRPr sz="15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685800" indent="-288036" algn="l" defTabSz="685800" rtl="0" eaLnBrk="1" latinLnBrk="0" hangingPunct="1">
        <a:lnSpc>
          <a:spcPct val="94000"/>
        </a:lnSpc>
        <a:spcBef>
          <a:spcPts val="375"/>
        </a:spcBef>
        <a:spcAft>
          <a:spcPts val="150"/>
        </a:spcAft>
        <a:buFont typeface="Franklin Gothic Book" panose="020B0503020102020204" pitchFamily="34" charset="0"/>
        <a:buChar char="–"/>
        <a:defRPr sz="15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028700" indent="-288036" algn="l" defTabSz="685800" rtl="0" eaLnBrk="1" latinLnBrk="0" hangingPunct="1">
        <a:lnSpc>
          <a:spcPct val="94000"/>
        </a:lnSpc>
        <a:spcBef>
          <a:spcPts val="375"/>
        </a:spcBef>
        <a:spcAft>
          <a:spcPts val="150"/>
        </a:spcAft>
        <a:buFont typeface="Franklin Gothic Book" panose="020B0503020102020204" pitchFamily="34" charset="0"/>
        <a:buChar char="■"/>
        <a:defRPr sz="135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371600" indent="-288036" algn="l" defTabSz="685800" rtl="0" eaLnBrk="1" latinLnBrk="0" hangingPunct="1">
        <a:lnSpc>
          <a:spcPct val="94000"/>
        </a:lnSpc>
        <a:spcBef>
          <a:spcPts val="375"/>
        </a:spcBef>
        <a:spcAft>
          <a:spcPts val="150"/>
        </a:spcAft>
        <a:buFont typeface="Franklin Gothic Book" panose="020B0503020102020204" pitchFamily="34" charset="0"/>
        <a:buChar char="–"/>
        <a:defRPr sz="135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1714500" indent="-288036" algn="l" defTabSz="685800" rtl="0" eaLnBrk="1" latinLnBrk="0" hangingPunct="1">
        <a:lnSpc>
          <a:spcPct val="94000"/>
        </a:lnSpc>
        <a:spcBef>
          <a:spcPts val="375"/>
        </a:spcBef>
        <a:spcAft>
          <a:spcPts val="150"/>
        </a:spcAft>
        <a:buFont typeface="Franklin Gothic Book" panose="020B0503020102020204" pitchFamily="34" charset="0"/>
        <a:buChar char="■"/>
        <a:defRPr sz="12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057400" indent="-288036" algn="l" defTabSz="685800" rtl="0" eaLnBrk="1" latinLnBrk="0" hangingPunct="1">
        <a:lnSpc>
          <a:spcPct val="94000"/>
        </a:lnSpc>
        <a:spcBef>
          <a:spcPts val="375"/>
        </a:spcBef>
        <a:spcAft>
          <a:spcPts val="150"/>
        </a:spcAft>
        <a:buFont typeface="Franklin Gothic Book" panose="020B0503020102020204" pitchFamily="34" charset="0"/>
        <a:buChar char="–"/>
        <a:defRPr sz="12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2400300" indent="-288036" algn="l" defTabSz="685800" rtl="0" eaLnBrk="1" latinLnBrk="0" hangingPunct="1">
        <a:lnSpc>
          <a:spcPct val="94000"/>
        </a:lnSpc>
        <a:spcBef>
          <a:spcPts val="375"/>
        </a:spcBef>
        <a:spcAft>
          <a:spcPts val="150"/>
        </a:spcAft>
        <a:buFont typeface="Franklin Gothic Book" panose="020B0503020102020204" pitchFamily="34" charset="0"/>
        <a:buChar char="■"/>
        <a:defRPr sz="105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743200" indent="-288036" algn="l" defTabSz="685800" rtl="0" eaLnBrk="1" latinLnBrk="0" hangingPunct="1">
        <a:lnSpc>
          <a:spcPct val="94000"/>
        </a:lnSpc>
        <a:spcBef>
          <a:spcPts val="375"/>
        </a:spcBef>
        <a:spcAft>
          <a:spcPts val="150"/>
        </a:spcAft>
        <a:buFont typeface="Franklin Gothic Book" panose="020B0503020102020204" pitchFamily="34" charset="0"/>
        <a:buChar char="–"/>
        <a:defRPr sz="105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086100" indent="-288036" algn="l" defTabSz="685800" rtl="0" eaLnBrk="1" latinLnBrk="0" hangingPunct="1">
        <a:lnSpc>
          <a:spcPct val="94000"/>
        </a:lnSpc>
        <a:spcBef>
          <a:spcPts val="375"/>
        </a:spcBef>
        <a:spcAft>
          <a:spcPts val="150"/>
        </a:spcAft>
        <a:buFont typeface="Franklin Gothic Book" panose="020B0503020102020204" pitchFamily="34" charset="0"/>
        <a:buChar char="■"/>
        <a:defRPr sz="105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>
            <a:spLocks noGrp="1"/>
          </p:cNvSpPr>
          <p:nvPr>
            <p:ph type="ctrTitle"/>
          </p:nvPr>
        </p:nvSpPr>
        <p:spPr>
          <a:xfrm>
            <a:off x="311700" y="203199"/>
            <a:ext cx="8520600" cy="1160817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Разработка веб-приложения для изучения фракталов</a:t>
            </a:r>
            <a:endParaRPr sz="2800" b="1" dirty="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5" name="Google Shape;55;p13"/>
          <p:cNvSpPr txBox="1">
            <a:spLocks noGrp="1"/>
          </p:cNvSpPr>
          <p:nvPr>
            <p:ph type="subTitle" idx="1"/>
          </p:nvPr>
        </p:nvSpPr>
        <p:spPr>
          <a:xfrm>
            <a:off x="1020452" y="1756922"/>
            <a:ext cx="4594537" cy="2743199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5461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1600" b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Выполнила</a:t>
            </a:r>
            <a:r>
              <a:rPr lang="ru" sz="16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: </a:t>
            </a:r>
            <a:endParaRPr sz="160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54610" lvl="0" indent="0" algn="l" rtl="0">
              <a:lnSpc>
                <a:spcPct val="115000"/>
              </a:lnSpc>
              <a:spcBef>
                <a:spcPts val="43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16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студент 4 курса</a:t>
            </a:r>
          </a:p>
          <a:p>
            <a:pPr marL="0" marR="54610" lvl="0" indent="0" algn="l" rtl="0">
              <a:lnSpc>
                <a:spcPct val="115000"/>
              </a:lnSpc>
              <a:spcBef>
                <a:spcPts val="43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 sz="16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09.03.01 Информатика и вычислительная техника, Технологии разработки программного  обеспечения</a:t>
            </a:r>
            <a:endParaRPr lang="ru" sz="160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54610" lvl="0" indent="0" algn="l" rtl="0">
              <a:lnSpc>
                <a:spcPct val="115000"/>
              </a:lnSpc>
              <a:spcBef>
                <a:spcPts val="43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 sz="16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Ал-Обайди Лина </a:t>
            </a:r>
            <a:r>
              <a:rPr lang="ru-RU" sz="1600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Моханадовна</a:t>
            </a:r>
            <a:endParaRPr sz="160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54610" lvl="0" indent="0" algn="l" rtl="0">
              <a:lnSpc>
                <a:spcPct val="115000"/>
              </a:lnSpc>
              <a:spcBef>
                <a:spcPts val="43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1600" b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Руководитель</a:t>
            </a:r>
            <a:r>
              <a:rPr lang="ru" sz="16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: </a:t>
            </a:r>
            <a:endParaRPr sz="160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R="54610" algn="l">
              <a:lnSpc>
                <a:spcPct val="115000"/>
              </a:lnSpc>
              <a:spcBef>
                <a:spcPts val="430"/>
              </a:spcBef>
              <a:spcAft>
                <a:spcPts val="430"/>
              </a:spcAft>
              <a:buClr>
                <a:schemeClr val="dk1"/>
              </a:buClr>
              <a:buSzPts val="1100"/>
            </a:pP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Зав. кафедрой д. п. н., проф.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54610" lvl="0" indent="0" algn="l" rtl="0">
              <a:lnSpc>
                <a:spcPct val="115000"/>
              </a:lnSpc>
              <a:spcBef>
                <a:spcPts val="430"/>
              </a:spcBef>
              <a:spcAft>
                <a:spcPts val="43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 sz="16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Власова Елена </a:t>
            </a:r>
            <a:r>
              <a:rPr lang="ru-RU" sz="1600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Зотиковна</a:t>
            </a:r>
            <a:endParaRPr sz="160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>
            <a:spLocks noGrp="1"/>
          </p:cNvSpPr>
          <p:nvPr>
            <p:ph type="title"/>
          </p:nvPr>
        </p:nvSpPr>
        <p:spPr>
          <a:xfrm>
            <a:off x="554587" y="373588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3000" dirty="0"/>
              <a:t>Актуальность</a:t>
            </a:r>
            <a:endParaRPr sz="3000" dirty="0"/>
          </a:p>
        </p:txBody>
      </p:sp>
      <p:sp>
        <p:nvSpPr>
          <p:cNvPr id="61" name="Google Shape;61;p14"/>
          <p:cNvSpPr txBox="1">
            <a:spLocks noGrp="1"/>
          </p:cNvSpPr>
          <p:nvPr>
            <p:ph type="body" idx="1"/>
          </p:nvPr>
        </p:nvSpPr>
        <p:spPr>
          <a:xfrm>
            <a:off x="554586" y="1427400"/>
            <a:ext cx="8277713" cy="2570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>
              <a:spcAft>
                <a:spcPts val="1600"/>
              </a:spcAft>
              <a:buNone/>
            </a:pPr>
            <a:r>
              <a:rPr lang="ru-RU" sz="1800" dirty="0"/>
              <a:t>Современное цифровое образование и визуальные технологии требуют инструментов, способных эффективно передавать сложные научные идеи простым и наглядным способом. Одной из таких тем являются фракталы — математические структуры, обладающие как учебным, так и эстетическим потенциалом. Сайт, посвящённый фрактальной графике, представляет собой актуальный ресурс для популяризации математики, программирования и генеративного искусства, особенно среди студентов и школьников.</a:t>
            </a:r>
            <a:endParaRPr lang="ru-RU" sz="1600" dirty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endParaRPr sz="1800" dirty="0">
              <a:solidFill>
                <a:srgbClr val="FF00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62" name="Google Shape;62;p14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2</a:t>
            </a:fld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>
            <a:spLocks noGrp="1"/>
          </p:cNvSpPr>
          <p:nvPr>
            <p:ph type="title"/>
          </p:nvPr>
        </p:nvSpPr>
        <p:spPr>
          <a:xfrm>
            <a:off x="500558" y="475933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000" dirty="0"/>
              <a:t>Предмет</a:t>
            </a:r>
            <a:endParaRPr sz="3000" dirty="0"/>
          </a:p>
        </p:txBody>
      </p:sp>
      <p:sp>
        <p:nvSpPr>
          <p:cNvPr id="61" name="Google Shape;61;p14"/>
          <p:cNvSpPr txBox="1">
            <a:spLocks noGrp="1"/>
          </p:cNvSpPr>
          <p:nvPr>
            <p:ph type="body" idx="1"/>
          </p:nvPr>
        </p:nvSpPr>
        <p:spPr>
          <a:xfrm>
            <a:off x="600074" y="1427400"/>
            <a:ext cx="8232225" cy="2570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ru-RU" sz="1800" dirty="0"/>
              <a:t>Предметом исследования является разработка интерактивного, визуально привлекательного и образовательного веб-ресурса, посвящённого фракталам и их визуализации с помощью современных веб-технологий.</a:t>
            </a:r>
            <a:endParaRPr sz="1800" dirty="0">
              <a:solidFill>
                <a:srgbClr val="FF00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62" name="Google Shape;62;p14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3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3824272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5"/>
          <p:cNvSpPr txBox="1">
            <a:spLocks noGrp="1"/>
          </p:cNvSpPr>
          <p:nvPr>
            <p:ph type="title"/>
          </p:nvPr>
        </p:nvSpPr>
        <p:spPr>
          <a:xfrm>
            <a:off x="550068" y="445025"/>
            <a:ext cx="8282231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3000" dirty="0">
                <a:latin typeface="Times New Roman"/>
                <a:ea typeface="Times New Roman"/>
                <a:cs typeface="Times New Roman"/>
                <a:sym typeface="Times New Roman"/>
              </a:rPr>
              <a:t>Цель</a:t>
            </a:r>
            <a:endParaRPr sz="3000" dirty="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68" name="Google Shape;68;p15"/>
          <p:cNvSpPr txBox="1">
            <a:spLocks noGrp="1"/>
          </p:cNvSpPr>
          <p:nvPr>
            <p:ph type="body" idx="1"/>
          </p:nvPr>
        </p:nvSpPr>
        <p:spPr>
          <a:xfrm>
            <a:off x="550068" y="1507600"/>
            <a:ext cx="8282232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 sz="1800" dirty="0"/>
              <a:t>Предметом исследования является разработка интерактивного, визуально привлекательного и образовательного веб-ресурса, посвящённого фракталам и их визуализации с помощью современных веб-технологий.</a:t>
            </a:r>
            <a:endParaRPr sz="1800" dirty="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69" name="Google Shape;69;p15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4</a:t>
            </a:fld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6"/>
          <p:cNvSpPr txBox="1">
            <a:spLocks noGrp="1"/>
          </p:cNvSpPr>
          <p:nvPr>
            <p:ph type="title"/>
          </p:nvPr>
        </p:nvSpPr>
        <p:spPr>
          <a:xfrm>
            <a:off x="557212" y="445025"/>
            <a:ext cx="8275087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>
                <a:latin typeface="Times New Roman"/>
                <a:ea typeface="Times New Roman"/>
                <a:cs typeface="Times New Roman"/>
                <a:sym typeface="Times New Roman"/>
              </a:rPr>
              <a:t>Задачи</a:t>
            </a:r>
            <a:endParaRPr dirty="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76" name="Google Shape;76;p16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5</a:t>
            </a:fld>
            <a:endParaRPr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9BF60B2-2782-29D7-C296-F9A27549DA5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712246" y="1017725"/>
            <a:ext cx="7760212" cy="36933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altLang="ru-RU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Изучить основы работы с </a:t>
            </a:r>
            <a:r>
              <a:rPr kumimoji="0" lang="ru-RU" altLang="ru-RU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Astro</a:t>
            </a:r>
            <a:r>
              <a:rPr kumimoji="0" lang="ru-RU" altLang="ru-RU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— фреймворком для создания статических сайтов.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altLang="ru-RU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Разработать структуру сайта с использованием компонентного подхода.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altLang="ru-RU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Реализовать галерею фрактальных изображений и визуализации с использованием HTML5 </a:t>
            </a:r>
            <a:r>
              <a:rPr kumimoji="0" lang="ru-RU" altLang="ru-RU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Canvas</a:t>
            </a:r>
            <a:r>
              <a:rPr kumimoji="0" lang="ru-RU" altLang="ru-RU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и JavaScript.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altLang="ru-RU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Организовать разделы с образовательным контентом на языке </a:t>
            </a:r>
            <a:r>
              <a:rPr kumimoji="0" lang="ru-RU" altLang="ru-RU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Markdown</a:t>
            </a:r>
            <a:r>
              <a:rPr kumimoji="0" lang="ru-RU" altLang="ru-RU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altLang="ru-RU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Обеспечить адаптивность и эстетическую целостность интерфейса с помощью </a:t>
            </a:r>
            <a:r>
              <a:rPr kumimoji="0" lang="ru-RU" altLang="ru-RU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Tailwind</a:t>
            </a:r>
            <a:r>
              <a:rPr kumimoji="0" lang="ru-RU" altLang="ru-RU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CSS.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altLang="ru-RU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Подключить систему контроля версий (</a:t>
            </a:r>
            <a:r>
              <a:rPr kumimoji="0" lang="ru-RU" altLang="ru-RU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Git</a:t>
            </a:r>
            <a:r>
              <a:rPr kumimoji="0" lang="ru-RU" altLang="ru-RU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) и организовать деплой на </a:t>
            </a:r>
            <a:r>
              <a:rPr kumimoji="0" lang="ru-RU" altLang="ru-RU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Netlify</a:t>
            </a:r>
            <a:r>
              <a:rPr kumimoji="0" lang="ru-RU" altLang="ru-RU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altLang="ru-RU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Обеспечить базовые требования доступности и </a:t>
            </a:r>
            <a:r>
              <a:rPr kumimoji="0" lang="ru-RU" altLang="ru-RU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кроссбраузерности</a:t>
            </a:r>
            <a:r>
              <a:rPr kumimoji="0" lang="ru-RU" altLang="ru-RU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7"/>
          <p:cNvSpPr txBox="1">
            <a:spLocks noGrp="1"/>
          </p:cNvSpPr>
          <p:nvPr>
            <p:ph type="title"/>
          </p:nvPr>
        </p:nvSpPr>
        <p:spPr>
          <a:xfrm>
            <a:off x="564356" y="445025"/>
            <a:ext cx="8267944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>
                <a:latin typeface="Times New Roman"/>
                <a:ea typeface="Times New Roman"/>
                <a:cs typeface="Times New Roman"/>
                <a:sym typeface="Times New Roman"/>
              </a:rPr>
              <a:t>Инструменты и технологии</a:t>
            </a:r>
            <a:endParaRPr dirty="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83" name="Google Shape;83;p17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6</a:t>
            </a:fld>
            <a:endParaRPr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7C5A3887-3078-ABA4-B711-58AA15BB2A7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564356" y="2027575"/>
            <a:ext cx="8268494" cy="2031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altLang="ru-RU" sz="18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Astro</a:t>
            </a:r>
            <a:r>
              <a:rPr kumimoji="0" lang="ru-RU" altLang="ru-RU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— фреймворк для генерации компонентных статических сайтов.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altLang="ru-RU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HTML / CSS / JavaScript</a:t>
            </a:r>
            <a:r>
              <a:rPr kumimoji="0" lang="ru-RU" altLang="ru-RU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— базовые технологии фронтенд-разработки.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altLang="ru-RU" sz="18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Tailwind</a:t>
            </a:r>
            <a:r>
              <a:rPr kumimoji="0" lang="ru-RU" altLang="ru-RU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CSS</a:t>
            </a:r>
            <a:r>
              <a:rPr kumimoji="0" lang="ru-RU" altLang="ru-RU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— утилитарный фреймворк для стилизации интерфейса.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altLang="ru-RU" sz="18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Markdown</a:t>
            </a:r>
            <a:r>
              <a:rPr kumimoji="0" lang="ru-RU" altLang="ru-RU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— формат для структурирования текстового контента.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altLang="ru-RU" sz="18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Canvas</a:t>
            </a:r>
            <a:r>
              <a:rPr kumimoji="0" lang="ru-RU" altLang="ru-RU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API</a:t>
            </a:r>
            <a:r>
              <a:rPr kumimoji="0" lang="ru-RU" altLang="ru-RU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— для рисования интерактивных фрактальных графиков.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altLang="ru-RU" sz="18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Git</a:t>
            </a:r>
            <a:r>
              <a:rPr kumimoji="0" lang="ru-RU" altLang="ru-RU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/ </a:t>
            </a:r>
            <a:r>
              <a:rPr kumimoji="0" lang="ru-RU" altLang="ru-RU" sz="18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GitHub</a:t>
            </a:r>
            <a:r>
              <a:rPr kumimoji="0" lang="ru-RU" altLang="ru-RU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— система контроля версий и удалённое хранилище кода.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altLang="ru-RU" sz="18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Netlify</a:t>
            </a:r>
            <a:r>
              <a:rPr kumimoji="0" lang="ru-RU" altLang="ru-RU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— хостинг и автоматический деплой проекта.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21"/>
          <p:cNvSpPr txBox="1">
            <a:spLocks noGrp="1"/>
          </p:cNvSpPr>
          <p:nvPr>
            <p:ph type="title"/>
          </p:nvPr>
        </p:nvSpPr>
        <p:spPr>
          <a:xfrm>
            <a:off x="568875" y="485433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/>
              <a:t>Результат</a:t>
            </a:r>
            <a:endParaRPr dirty="0"/>
          </a:p>
        </p:txBody>
      </p:sp>
      <p:sp>
        <p:nvSpPr>
          <p:cNvPr id="109" name="Google Shape;109;p21"/>
          <p:cNvSpPr txBox="1">
            <a:spLocks noGrp="1"/>
          </p:cNvSpPr>
          <p:nvPr>
            <p:ph type="body" idx="1"/>
          </p:nvPr>
        </p:nvSpPr>
        <p:spPr>
          <a:xfrm>
            <a:off x="821530" y="1152475"/>
            <a:ext cx="8010769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ru-RU" sz="1800" dirty="0"/>
              <a:t>В результате работы был создан полностью функционирующий и визуально оформленный веб-сайт, содержащий: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1800" dirty="0"/>
              <a:t>Главную страницу с галереей фракталов.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1800" dirty="0"/>
              <a:t>Несколько информационных разделов, написанных на </a:t>
            </a:r>
            <a:r>
              <a:rPr lang="ru-RU" sz="1800" dirty="0" err="1"/>
              <a:t>Markdown</a:t>
            </a:r>
            <a:r>
              <a:rPr lang="ru-RU" sz="1800" dirty="0"/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1800" dirty="0"/>
              <a:t>Анимированные фрактальные визуализации (например, дерево Пифагора, множество Мандельброта).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1800" dirty="0"/>
              <a:t>Удобную и адаптивную навигацию.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1800" dirty="0"/>
              <a:t>Возможность масштабируемого расширения за счёт модульной архитектуры проекта.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1800" dirty="0"/>
              <a:t>Проект может быть использован как в учебных целях, так и в качестве платформы для дальнейших исследований и визуализаций в области фрактальной графики.</a:t>
            </a: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10" name="Google Shape;110;p21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7</a:t>
            </a:fld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22"/>
          <p:cNvSpPr txBox="1">
            <a:spLocks noGrp="1"/>
          </p:cNvSpPr>
          <p:nvPr>
            <p:ph type="body" idx="1"/>
          </p:nvPr>
        </p:nvSpPr>
        <p:spPr>
          <a:xfrm>
            <a:off x="311700" y="86683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ru" sz="3000" dirty="0">
                <a:solidFill>
                  <a:srgbClr val="000000"/>
                </a:solidFill>
              </a:rPr>
              <a:t>Демонстрация работы продукта</a:t>
            </a:r>
            <a:endParaRPr sz="3000" dirty="0">
              <a:solidFill>
                <a:srgbClr val="000000"/>
              </a:solidFill>
            </a:endParaRPr>
          </a:p>
        </p:txBody>
      </p:sp>
      <p:sp>
        <p:nvSpPr>
          <p:cNvPr id="116" name="Google Shape;116;p22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8</a:t>
            </a:fld>
            <a:endParaRPr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77B8DFB8-D02F-1780-C44D-C7FE5B598B6D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0859" t="10833" r="10547" b="6111"/>
          <a:stretch/>
        </p:blipFill>
        <p:spPr>
          <a:xfrm>
            <a:off x="627025" y="2658094"/>
            <a:ext cx="3794956" cy="2255848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5A23DFA4-4782-5718-7912-97595F2B77FE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12890" t="12223" r="10625" b="9337"/>
          <a:stretch/>
        </p:blipFill>
        <p:spPr>
          <a:xfrm>
            <a:off x="3982626" y="659517"/>
            <a:ext cx="4929188" cy="2843566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Уголки">
  <a:themeElements>
    <a:clrScheme name="Уголки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Уголки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Уголки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Уголки</Template>
  <TotalTime>22</TotalTime>
  <Words>381</Words>
  <Application>Microsoft Office PowerPoint</Application>
  <PresentationFormat>Экран (16:9)</PresentationFormat>
  <Paragraphs>46</Paragraphs>
  <Slides>8</Slides>
  <Notes>8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Arial</vt:lpstr>
      <vt:lpstr>Calibri</vt:lpstr>
      <vt:lpstr>Franklin Gothic Book</vt:lpstr>
      <vt:lpstr>Times New Roman</vt:lpstr>
      <vt:lpstr>Уголки</vt:lpstr>
      <vt:lpstr>Разработка веб-приложения для изучения фракталов</vt:lpstr>
      <vt:lpstr>Актуальность</vt:lpstr>
      <vt:lpstr>Предмет</vt:lpstr>
      <vt:lpstr>Цель</vt:lpstr>
      <vt:lpstr>Задачи</vt:lpstr>
      <vt:lpstr>Инструменты и технологии</vt:lpstr>
      <vt:lpstr>Результат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ВКР</dc:title>
  <dc:creator>Светлана Гончарова</dc:creator>
  <cp:lastModifiedBy>Лина Ал-Обайди</cp:lastModifiedBy>
  <cp:revision>3</cp:revision>
  <dcterms:modified xsi:type="dcterms:W3CDTF">2025-05-24T16:30:57Z</dcterms:modified>
</cp:coreProperties>
</file>