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Comfortaa Light"/>
      <p:regular r:id="rId18"/>
      <p:bold r:id="rId19"/>
    </p:embeddedFont>
    <p:embeddedFont>
      <p:font typeface="Fredoka One"/>
      <p:regular r:id="rId20"/>
    </p:embeddedFont>
    <p:embeddedFont>
      <p:font typeface="Comforta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redokaOne-regular.fntdata"/><Relationship Id="rId11" Type="http://schemas.openxmlformats.org/officeDocument/2006/relationships/slide" Target="slides/slide5.xml"/><Relationship Id="rId22" Type="http://schemas.openxmlformats.org/officeDocument/2006/relationships/font" Target="fonts/Comfortaa-bold.fntdata"/><Relationship Id="rId10" Type="http://schemas.openxmlformats.org/officeDocument/2006/relationships/slide" Target="slides/slide4.xml"/><Relationship Id="rId21" Type="http://schemas.openxmlformats.org/officeDocument/2006/relationships/font" Target="fonts/Comforta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ComfortaaLight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ComfortaaLigh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9236c61c73_2_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9236c61c73_2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96a227f7a_25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596a227f7a_25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596a227f7a_25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596a227f7a_25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236c61c73_2_1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9236c61c73_2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596a227f7a_41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596a227f7a_41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9236c61c73_2_15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9236c61c73_2_15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236c61c73_2_5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9236c61c73_2_5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596a227f7a_25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596a227f7a_25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596a227f7a_25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1596a227f7a_25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596a227f7a_25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1596a227f7a_25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596a227f7a_48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596a227f7a_48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title">
  <p:cSld name="PPTMON 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4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ko" sz="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/>
          <p:nvPr>
            <p:ph idx="2" type="pic"/>
          </p:nvPr>
        </p:nvSpPr>
        <p:spPr>
          <a:xfrm>
            <a:off x="4841676" y="2080617"/>
            <a:ext cx="3498000" cy="21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custom">
  <p:cSld name="PPTMON custom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PTMON slide">
  <p:cSld name="1_PPTMON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6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6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6"/>
          <p:cNvSpPr/>
          <p:nvPr>
            <p:ph idx="2" type="pic"/>
          </p:nvPr>
        </p:nvSpPr>
        <p:spPr>
          <a:xfrm>
            <a:off x="1054827" y="981825"/>
            <a:ext cx="3180600" cy="31806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PPTMON slide">
  <p:cSld name="3_PPTMON slid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7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7"/>
          <p:cNvSpPr/>
          <p:nvPr>
            <p:ph idx="2" type="pic"/>
          </p:nvPr>
        </p:nvSpPr>
        <p:spPr>
          <a:xfrm>
            <a:off x="3714750" y="952500"/>
            <a:ext cx="5429400" cy="2114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PPTMON slide">
  <p:cSld name="2_PPTMON slid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/>
          <p:nvPr>
            <p:ph idx="2" type="pic"/>
          </p:nvPr>
        </p:nvSpPr>
        <p:spPr>
          <a:xfrm>
            <a:off x="1244798" y="680441"/>
            <a:ext cx="6652500" cy="40113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9" name="Google Shape;69;p18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8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PPTMON slide">
  <p:cSld name="5_PPTMON slid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/>
          <p:nvPr>
            <p:ph idx="2" type="pic"/>
          </p:nvPr>
        </p:nvSpPr>
        <p:spPr>
          <a:xfrm>
            <a:off x="330399" y="2692937"/>
            <a:ext cx="3457800" cy="2085000"/>
          </a:xfrm>
          <a:prstGeom prst="roundRect">
            <a:avLst>
              <a:gd fmla="val 6225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3" name="Google Shape;73;p1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9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9"/>
          <p:cNvSpPr/>
          <p:nvPr>
            <p:ph idx="3" type="pic"/>
          </p:nvPr>
        </p:nvSpPr>
        <p:spPr>
          <a:xfrm>
            <a:off x="330399" y="365656"/>
            <a:ext cx="3457800" cy="2085000"/>
          </a:xfrm>
          <a:prstGeom prst="roundRect">
            <a:avLst>
              <a:gd fmla="val 6225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PPTMON slide">
  <p:cSld name="4_PPTMON slid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/>
          <p:nvPr>
            <p:ph idx="2" type="pic"/>
          </p:nvPr>
        </p:nvSpPr>
        <p:spPr>
          <a:xfrm>
            <a:off x="4512628" y="719973"/>
            <a:ext cx="1744200" cy="17442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20"/>
          <p:cNvSpPr/>
          <p:nvPr>
            <p:ph idx="3" type="pic"/>
          </p:nvPr>
        </p:nvSpPr>
        <p:spPr>
          <a:xfrm>
            <a:off x="4512628" y="2679455"/>
            <a:ext cx="1744200" cy="17442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9" name="Google Shape;79;p20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0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PPTMON slide">
  <p:cSld name="6_PPTMON slid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2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21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1"/>
          <p:cNvSpPr/>
          <p:nvPr>
            <p:ph idx="2" type="pic"/>
          </p:nvPr>
        </p:nvSpPr>
        <p:spPr>
          <a:xfrm>
            <a:off x="6033611" y="803672"/>
            <a:ext cx="1634400" cy="3536100"/>
          </a:xfrm>
          <a:prstGeom prst="roundRect">
            <a:avLst>
              <a:gd fmla="val 7322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PPTMON slide">
  <p:cSld name="7_PPTMON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22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2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2"/>
          <p:cNvSpPr/>
          <p:nvPr>
            <p:ph idx="2" type="pic"/>
          </p:nvPr>
        </p:nvSpPr>
        <p:spPr>
          <a:xfrm>
            <a:off x="5219938" y="653653"/>
            <a:ext cx="2868900" cy="3836100"/>
          </a:xfrm>
          <a:prstGeom prst="roundRect">
            <a:avLst>
              <a:gd fmla="val 1926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PPTMON slide">
  <p:cSld name="8_PPTMON slid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3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3"/>
          <p:cNvSpPr/>
          <p:nvPr>
            <p:ph idx="2" type="pic"/>
          </p:nvPr>
        </p:nvSpPr>
        <p:spPr>
          <a:xfrm>
            <a:off x="3420434" y="659875"/>
            <a:ext cx="4705200" cy="28386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slide">
  <p:cSld name="PPTMON slid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4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4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F53E8"/>
            </a:gs>
            <a:gs pos="100000">
              <a:srgbClr val="656CFC"/>
            </a:gs>
          </a:gsLst>
          <a:lin ang="18900044" scaled="0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 rot="10800000">
            <a:off x="2982686" y="-1"/>
            <a:ext cx="6161315" cy="5143501"/>
          </a:xfrm>
          <a:custGeom>
            <a:rect b="b" l="l" r="r" t="t"/>
            <a:pathLst>
              <a:path extrusionOk="0" h="6858001" w="8215086">
                <a:moveTo>
                  <a:pt x="51816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81600" y="0"/>
                </a:lnTo>
                <a:lnTo>
                  <a:pt x="5181600" y="1"/>
                </a:lnTo>
                <a:lnTo>
                  <a:pt x="8215086" y="6858000"/>
                </a:lnTo>
                <a:lnTo>
                  <a:pt x="5181600" y="6858000"/>
                </a:lnTo>
                <a:close/>
              </a:path>
            </a:pathLst>
          </a:custGeom>
          <a:gradFill>
            <a:gsLst>
              <a:gs pos="0">
                <a:srgbClr val="4F53E8"/>
              </a:gs>
              <a:gs pos="100000">
                <a:srgbClr val="686FFC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/>
        </p:nvSpPr>
        <p:spPr>
          <a:xfrm>
            <a:off x="432029" y="1336550"/>
            <a:ext cx="7719600" cy="11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37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Сервис для управления проектами Shtab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" name="Google Shape;101;p25"/>
          <p:cNvSpPr txBox="1"/>
          <p:nvPr/>
        </p:nvSpPr>
        <p:spPr>
          <a:xfrm>
            <a:off x="2578198" y="2886385"/>
            <a:ext cx="398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Авторы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578200" y="3232575"/>
            <a:ext cx="3987600" cy="11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Балаев Жамал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Васильева Марина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Иванов Никита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Шардт Максим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794820" y="447275"/>
            <a:ext cx="2436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ko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Команда “С+++”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5"/>
          <p:cNvSpPr/>
          <p:nvPr/>
        </p:nvSpPr>
        <p:spPr>
          <a:xfrm>
            <a:off x="432020" y="409317"/>
            <a:ext cx="352940" cy="35294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34"/>
          <p:cNvGrpSpPr/>
          <p:nvPr/>
        </p:nvGrpSpPr>
        <p:grpSpPr>
          <a:xfrm>
            <a:off x="5919599" y="671746"/>
            <a:ext cx="1857375" cy="3779542"/>
            <a:chOff x="7892799" y="1060761"/>
            <a:chExt cx="2476500" cy="5039389"/>
          </a:xfrm>
        </p:grpSpPr>
        <p:sp>
          <p:nvSpPr>
            <p:cNvPr id="195" name="Google Shape;195;p34"/>
            <p:cNvSpPr/>
            <p:nvPr/>
          </p:nvSpPr>
          <p:spPr>
            <a:xfrm>
              <a:off x="8000749" y="1162693"/>
              <a:ext cx="2260500" cy="4835400"/>
            </a:xfrm>
            <a:prstGeom prst="roundRect">
              <a:avLst>
                <a:gd fmla="val 950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6" name="Google Shape;196;p3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892799" y="1060761"/>
              <a:ext cx="2476500" cy="503938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7" name="Google Shape;197;p34"/>
          <p:cNvPicPr preferRelativeResize="0"/>
          <p:nvPr/>
        </p:nvPicPr>
        <p:blipFill rotWithShape="1">
          <a:blip r:embed="rId4">
            <a:alphaModFix/>
          </a:blip>
          <a:srcRect b="89" l="0" r="0" t="79"/>
          <a:stretch/>
        </p:blipFill>
        <p:spPr>
          <a:xfrm>
            <a:off x="6031087" y="802525"/>
            <a:ext cx="1634400" cy="3536100"/>
          </a:xfrm>
          <a:prstGeom prst="roundRect">
            <a:avLst>
              <a:gd fmla="val 9237" name="adj"/>
            </a:avLst>
          </a:prstGeom>
          <a:noFill/>
          <a:ln>
            <a:noFill/>
          </a:ln>
        </p:spPr>
      </p:pic>
      <p:sp>
        <p:nvSpPr>
          <p:cNvPr id="198" name="Google Shape;198;p34"/>
          <p:cNvSpPr txBox="1"/>
          <p:nvPr/>
        </p:nvSpPr>
        <p:spPr>
          <a:xfrm>
            <a:off x="932550" y="1908000"/>
            <a:ext cx="4013700" cy="8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Интеграция в проект Telegram-бота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99" name="Google Shape;199;p34"/>
          <p:cNvSpPr txBox="1"/>
          <p:nvPr/>
        </p:nvSpPr>
        <p:spPr>
          <a:xfrm>
            <a:off x="932554" y="2715918"/>
            <a:ext cx="37632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Бот способен работать </a:t>
            </a: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как с отдельными пользователями, так и с чатами проектов.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Он умеет создавать задачи из чата, присыла</a:t>
            </a: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ть новости и статистику, напоминать о дедлайнах.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/>
          <p:nvPr/>
        </p:nvSpPr>
        <p:spPr>
          <a:xfrm>
            <a:off x="723599" y="1659300"/>
            <a:ext cx="76968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4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Заключение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05" name="Google Shape;20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5350" y="2454275"/>
            <a:ext cx="3148014" cy="209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/>
          <p:nvPr/>
        </p:nvSpPr>
        <p:spPr>
          <a:xfrm>
            <a:off x="1703700" y="880800"/>
            <a:ext cx="5736600" cy="3381900"/>
          </a:xfrm>
          <a:prstGeom prst="roundRect">
            <a:avLst>
              <a:gd fmla="val 918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2734350" y="1309325"/>
            <a:ext cx="3675300" cy="5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3000">
                <a:solidFill>
                  <a:srgbClr val="4F53E8"/>
                </a:solidFill>
                <a:latin typeface="Comfortaa"/>
                <a:ea typeface="Comfortaa"/>
                <a:cs typeface="Comfortaa"/>
                <a:sym typeface="Comfortaa"/>
              </a:rPr>
              <a:t>Сервис Shtab</a:t>
            </a:r>
            <a:endParaRPr b="1" sz="3000">
              <a:solidFill>
                <a:srgbClr val="4F53E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2305350" y="2029425"/>
            <a:ext cx="4533300" cy="1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700">
                <a:solidFill>
                  <a:srgbClr val="4F53E8"/>
                </a:solidFill>
                <a:latin typeface="Comfortaa"/>
                <a:ea typeface="Comfortaa"/>
                <a:cs typeface="Comfortaa"/>
                <a:sym typeface="Comfortaa"/>
              </a:rPr>
              <a:t>Позволяет ставить задачи, следить за прогрессом, вести учёт рабочего времени без нарушения личных границ, получать сводную аналитику, управляйте финансами. 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27"/>
          <p:cNvCxnSpPr/>
          <p:nvPr/>
        </p:nvCxnSpPr>
        <p:spPr>
          <a:xfrm>
            <a:off x="557213" y="2751663"/>
            <a:ext cx="8029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117" name="Google Shape;117;p27"/>
          <p:cNvSpPr txBox="1"/>
          <p:nvPr/>
        </p:nvSpPr>
        <p:spPr>
          <a:xfrm>
            <a:off x="1494588" y="1707178"/>
            <a:ext cx="3048900" cy="8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Гибкое добавление статусов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Календарь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Список задач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Канбан доска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8" name="Google Shape;118;p27"/>
          <p:cNvSpPr/>
          <p:nvPr/>
        </p:nvSpPr>
        <p:spPr>
          <a:xfrm>
            <a:off x="1437429" y="1343964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Проекты и задачи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923926" y="1199589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01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0" name="Google Shape;120;p27"/>
          <p:cNvSpPr txBox="1"/>
          <p:nvPr/>
        </p:nvSpPr>
        <p:spPr>
          <a:xfrm>
            <a:off x="5149463" y="1707178"/>
            <a:ext cx="3048900" cy="8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Трекер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Активость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Скриншоты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Запись скринкастов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sp>
        <p:nvSpPr>
          <p:cNvPr id="121" name="Google Shape;121;p27"/>
          <p:cNvSpPr/>
          <p:nvPr/>
        </p:nvSpPr>
        <p:spPr>
          <a:xfrm>
            <a:off x="5092307" y="1343964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Трекер и активность</a:t>
            </a:r>
            <a:endParaRPr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2" name="Google Shape;122;p27"/>
          <p:cNvSpPr/>
          <p:nvPr/>
        </p:nvSpPr>
        <p:spPr>
          <a:xfrm>
            <a:off x="4578804" y="1199589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02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3" name="Google Shape;123;p27"/>
          <p:cNvSpPr/>
          <p:nvPr/>
        </p:nvSpPr>
        <p:spPr>
          <a:xfrm>
            <a:off x="1437429" y="3204159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Команда и сотрудники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4" name="Google Shape;124;p27"/>
          <p:cNvSpPr/>
          <p:nvPr/>
        </p:nvSpPr>
        <p:spPr>
          <a:xfrm>
            <a:off x="923926" y="3059784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03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5149463" y="3567382"/>
            <a:ext cx="30489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Telegram-бот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Зарплата по ставке в час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Отчет по команде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sp>
        <p:nvSpPr>
          <p:cNvPr id="126" name="Google Shape;126;p27"/>
          <p:cNvSpPr/>
          <p:nvPr/>
        </p:nvSpPr>
        <p:spPr>
          <a:xfrm>
            <a:off x="5092307" y="3204159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Другое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7" name="Google Shape;127;p27"/>
          <p:cNvSpPr/>
          <p:nvPr/>
        </p:nvSpPr>
        <p:spPr>
          <a:xfrm>
            <a:off x="4578804" y="3059784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04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8" name="Google Shape;128;p27"/>
          <p:cNvSpPr/>
          <p:nvPr/>
        </p:nvSpPr>
        <p:spPr>
          <a:xfrm>
            <a:off x="2836013" y="559400"/>
            <a:ext cx="3471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Возможности Shtab</a:t>
            </a:r>
            <a:endParaRPr b="1" sz="21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9" name="Google Shape;129;p27"/>
          <p:cNvSpPr txBox="1"/>
          <p:nvPr/>
        </p:nvSpPr>
        <p:spPr>
          <a:xfrm>
            <a:off x="1494588" y="3567374"/>
            <a:ext cx="3048900" cy="11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Асинхронная лента новостей по проекту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Уровни доступа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Уведомления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Упоминание сотрудников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 txBox="1"/>
          <p:nvPr/>
        </p:nvSpPr>
        <p:spPr>
          <a:xfrm>
            <a:off x="723600" y="2047625"/>
            <a:ext cx="76968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4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Обзор основных возможностей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3217652" y="451177"/>
            <a:ext cx="5110913" cy="4241147"/>
            <a:chOff x="4665181" y="845686"/>
            <a:chExt cx="6814550" cy="5654862"/>
          </a:xfrm>
        </p:grpSpPr>
        <p:sp>
          <p:nvSpPr>
            <p:cNvPr id="140" name="Google Shape;140;p29"/>
            <p:cNvSpPr/>
            <p:nvPr/>
          </p:nvSpPr>
          <p:spPr>
            <a:xfrm>
              <a:off x="4848225" y="1066800"/>
              <a:ext cx="6467475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1" name="Google Shape;141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50" cy="565486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2" name="Google Shape;142;p29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09550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9"/>
          <p:cNvSpPr txBox="1"/>
          <p:nvPr/>
        </p:nvSpPr>
        <p:spPr>
          <a:xfrm>
            <a:off x="381075" y="1353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Канбан-доска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4" name="Google Shape;144;p29"/>
          <p:cNvSpPr txBox="1"/>
          <p:nvPr/>
        </p:nvSpPr>
        <p:spPr>
          <a:xfrm>
            <a:off x="381000" y="190296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На доске задачи визуализируются через карточки. До клика по карточке видно, кто исполнитель, каков приоритет и дедлайн. По цветным меткам можно отследить другие параметры, которые участники проекта задают сами.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09550" y="747838"/>
            <a:ext cx="4727100" cy="2656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30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51" name="Google Shape;151;p30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2" name="Google Shape;152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3" name="Google Shape;153;p30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/>
          <p:nvPr/>
        </p:nvSpPr>
        <p:spPr>
          <a:xfrm>
            <a:off x="381075" y="1279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Зарплата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5" name="Google Shape;155;p30"/>
          <p:cNvSpPr txBox="1"/>
          <p:nvPr/>
        </p:nvSpPr>
        <p:spPr>
          <a:xfrm>
            <a:off x="381000" y="182896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Сервис рассчитывает зарплату сотрудников по формуле «рабочее время умножить на часовую ставку сотрудника». Это избавляет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от неоплачиваемых переработок, а руководителю помогает объективно оценивать работу, не допускать ошибок в расчётах и точнее планировать бюджет проекта.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56" name="Google Shape;15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16688" y="811375"/>
            <a:ext cx="4727101" cy="2529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31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62" name="Google Shape;162;p31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3" name="Google Shape;163;p3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4" name="Google Shape;164;p31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1"/>
          <p:cNvSpPr txBox="1"/>
          <p:nvPr/>
        </p:nvSpPr>
        <p:spPr>
          <a:xfrm>
            <a:off x="381075" y="1279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Задачи и проекты</a:t>
            </a:r>
            <a:endParaRPr b="1" sz="24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6" name="Google Shape;166;p31"/>
          <p:cNvSpPr txBox="1"/>
          <p:nvPr/>
        </p:nvSpPr>
        <p:spPr>
          <a:xfrm>
            <a:off x="381075" y="206551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Карточки задач в проектах выстраиваются в подсписки «Открытые», «В процессе», «На проверке» и «Закрыты». В списке отображаются исполнитель, приоритет, дедлайн, метки, комментарии и вложения карточки. Каждую из них можно перетащить в другой подсписок, изменив статус задачи.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67" name="Google Shape;16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16700" y="731800"/>
            <a:ext cx="4727101" cy="268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32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73" name="Google Shape;173;p32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4" name="Google Shape;174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5" name="Google Shape;175;p32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700" y="654325"/>
            <a:ext cx="4727100" cy="284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2"/>
          <p:cNvSpPr txBox="1"/>
          <p:nvPr/>
        </p:nvSpPr>
        <p:spPr>
          <a:xfrm>
            <a:off x="381000" y="1254404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Активность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7" name="Google Shape;177;p32"/>
          <p:cNvSpPr txBox="1"/>
          <p:nvPr/>
        </p:nvSpPr>
        <p:spPr>
          <a:xfrm>
            <a:off x="381000" y="1767258"/>
            <a:ext cx="2457300" cy="3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Этот параметр помогает выявить личное время максимальной продуктивности и показывает интенсивность работы над разными задачами.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Вовлечённость сотрудника измеряется в процентах. Единица активности — клики, ввод текста и передвижения курсора в каждый 20-секундный промежуток работы. 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78" name="Google Shape;178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09575" y="654325"/>
            <a:ext cx="4727075" cy="284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33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84" name="Google Shape;184;p33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5" name="Google Shape;185;p3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6" name="Google Shape;186;p33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3"/>
          <p:cNvSpPr txBox="1"/>
          <p:nvPr/>
        </p:nvSpPr>
        <p:spPr>
          <a:xfrm>
            <a:off x="381000" y="1254400"/>
            <a:ext cx="26049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Shtab-трекер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8" name="Google Shape;188;p33"/>
          <p:cNvSpPr txBox="1"/>
          <p:nvPr/>
        </p:nvSpPr>
        <p:spPr>
          <a:xfrm>
            <a:off x="381000" y="1767258"/>
            <a:ext cx="2457300" cy="3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Для учета активности, описанной слайдом выше, у “Штаба” имеется декстоп-трекер, с помощью которого ведется учет рабочего времени и отслеживается прогресс.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Кроме этого, трекер делает скриншоты рабочего стола раз в несколько минут и замеряет активность сотрудников в течение рабочего дня.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pic>
        <p:nvPicPr>
          <p:cNvPr id="189" name="Google Shape;189;p33"/>
          <p:cNvPicPr preferRelativeResize="0"/>
          <p:nvPr/>
        </p:nvPicPr>
        <p:blipFill rotWithShape="1">
          <a:blip r:embed="rId5">
            <a:alphaModFix/>
          </a:blip>
          <a:srcRect b="0" l="4952" r="0" t="4058"/>
          <a:stretch/>
        </p:blipFill>
        <p:spPr>
          <a:xfrm>
            <a:off x="3416700" y="654325"/>
            <a:ext cx="4727101" cy="2649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PTMON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