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3A095A0-9F58-4F8C-9C42-5B3EA56CAFD8}">
  <a:tblStyle styleId="{03A095A0-9F58-4F8C-9C42-5B3EA56CAFD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2" Type="http://schemas.openxmlformats.org/officeDocument/2006/relationships/slide" Target="slides/slide6.xml"/><Relationship Id="rId9" Type="http://schemas.openxmlformats.org/officeDocument/2006/relationships/slide" Target="slides/slide3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3f1ce0ecc6_0_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3f1ce0ecc6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3f1ce0ecc6_0_1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13f1ce0ecc6_0_1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13f25707cb0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13f25707cb0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13f1ce0ecc6_6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13f1ce0ecc6_6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3f1ce0ecc6_7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13f1ce0ecc6_7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3f1ce0ecc6_9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13f1ce0ecc6_9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www.jetbrains.com/ru-ru/webstorm/" TargetMode="External"/><Relationship Id="rId4" Type="http://schemas.openxmlformats.org/officeDocument/2006/relationships/image" Target="../media/image2.png"/><Relationship Id="rId5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idx="1" type="subTitle"/>
          </p:nvPr>
        </p:nvSpPr>
        <p:spPr>
          <a:xfrm>
            <a:off x="311700" y="1390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latin typeface="Times New Roman"/>
                <a:ea typeface="Times New Roman"/>
                <a:cs typeface="Times New Roman"/>
                <a:sym typeface="Times New Roman"/>
              </a:rPr>
              <a:t>РГПУ им А. И. Герцена</a:t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5" name="Google Shape;55;p13"/>
          <p:cNvSpPr txBox="1"/>
          <p:nvPr>
            <p:ph idx="4294967295" type="body"/>
          </p:nvPr>
        </p:nvSpPr>
        <p:spPr>
          <a:xfrm>
            <a:off x="3518225" y="4338525"/>
            <a:ext cx="18165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0" lvl="0" marL="0" rtl="0" algn="ctr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600"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en-GB" sz="5600">
                <a:latin typeface="Times New Roman"/>
                <a:ea typeface="Times New Roman"/>
                <a:cs typeface="Times New Roman"/>
                <a:sym typeface="Times New Roman"/>
              </a:rPr>
              <a:t>022 г.</a:t>
            </a:r>
            <a:endParaRPr sz="5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10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57" name="Google Shape;57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JetBrains</a:t>
            </a: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 Webstorm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8" name="Google Shape;58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Передовая IDE для работы с веб-технологиями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>
            <p:ph idx="1" type="body"/>
          </p:nvPr>
        </p:nvSpPr>
        <p:spPr>
          <a:xfrm>
            <a:off x="311700" y="880900"/>
            <a:ext cx="8520600" cy="412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Работу выполнили</a:t>
            </a:r>
            <a:r>
              <a:rPr lang="en-GB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студенты ИВТ, группы 1.1 Команды “C+++”: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Балаев Жамал, 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Васильева Марина, 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Иванов Никита, 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Шардт Максим.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Научный руководитель: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Власов Дмитрий Викторович, доцент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65" name="Google Shape;6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5350" y="125475"/>
            <a:ext cx="1077100" cy="12526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/>
          <p:nvPr>
            <p:ph idx="1" type="body"/>
          </p:nvPr>
        </p:nvSpPr>
        <p:spPr>
          <a:xfrm>
            <a:off x="311700" y="1019700"/>
            <a:ext cx="8520600" cy="412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45720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solidFill>
                  <a:schemeClr val="dk1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“</a:t>
            </a:r>
            <a:r>
              <a:rPr i="1" lang="en-GB" sz="2000">
                <a:solidFill>
                  <a:schemeClr val="dk1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JetBrains WebStorm — интегрированная среда разработки на JavaScript, CSS &amp; HTML от компании JetBrains, разработанная на основе платформы IntelliJ IDEA. </a:t>
            </a:r>
            <a:r>
              <a:rPr i="1" lang="en-GB" sz="2000">
                <a:solidFill>
                  <a:srgbClr val="202122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WebStorm позволяет автоматизировать рутинную работу и легко справляться со сложными задачами, делая разработку более увлекательной</a:t>
            </a:r>
            <a:r>
              <a:rPr lang="en-GB" sz="2000">
                <a:solidFill>
                  <a:srgbClr val="202122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”</a:t>
            </a:r>
            <a:endParaRPr sz="2000">
              <a:solidFill>
                <a:srgbClr val="202122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45720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202122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Times New Roman"/>
              <a:buChar char="-"/>
            </a:pPr>
            <a:r>
              <a:rPr lang="en-GB" sz="1600">
                <a:solidFill>
                  <a:srgbClr val="202122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описание продукта разработчиками с </a:t>
            </a:r>
            <a:r>
              <a:rPr lang="en-GB" sz="1600">
                <a:solidFill>
                  <a:srgbClr val="1155CC"/>
                </a:solidFill>
                <a:highlight>
                  <a:srgbClr val="FFFFFF"/>
                </a:highlight>
                <a:uFill>
                  <a:noFill/>
                </a:uFill>
                <a:latin typeface="Times New Roman"/>
                <a:ea typeface="Times New Roman"/>
                <a:cs typeface="Times New Roman"/>
                <a:sym typeface="Times New Roman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сайта JetBrains</a:t>
            </a:r>
            <a:r>
              <a:rPr lang="en-GB" sz="1600">
                <a:solidFill>
                  <a:srgbClr val="202122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sz="2200">
              <a:solidFill>
                <a:srgbClr val="202122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1" name="Google Shape;71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5350" y="125475"/>
            <a:ext cx="1077100" cy="1252673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38625" y="2963250"/>
            <a:ext cx="1808949" cy="1808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6"/>
          <p:cNvSpPr txBox="1"/>
          <p:nvPr>
            <p:ph type="title"/>
          </p:nvPr>
        </p:nvSpPr>
        <p:spPr>
          <a:xfrm>
            <a:off x="1585650" y="0"/>
            <a:ext cx="68868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45720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4000"/>
              <a:buFont typeface="Arial"/>
              <a:buNone/>
            </a:pPr>
            <a:r>
              <a:rPr lang="en-GB" sz="25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Системные требования</a:t>
            </a: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9" name="Google Shape;79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80" name="Google Shape;8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8000" y="132850"/>
            <a:ext cx="1077100" cy="1252673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81" name="Google Shape;81;p16"/>
          <p:cNvGraphicFramePr/>
          <p:nvPr/>
        </p:nvGraphicFramePr>
        <p:xfrm>
          <a:off x="1439325" y="4586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{03A095A0-9F58-4F8C-9C42-5B3EA56CAFD8}</a:tableStyleId>
              </a:tblPr>
              <a:tblGrid>
                <a:gridCol w="2442150"/>
                <a:gridCol w="2442150"/>
                <a:gridCol w="2442150"/>
              </a:tblGrid>
              <a:tr h="3027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200"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Характеристики</a:t>
                      </a:r>
                      <a:endParaRPr b="1" sz="1200"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200"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Минимальные </a:t>
                      </a:r>
                      <a:endParaRPr b="1" sz="1200"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200"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Рекомендуемые</a:t>
                      </a:r>
                      <a:endParaRPr b="1" sz="1200"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55425">
                <a:tc>
                  <a:txBody>
                    <a:bodyPr/>
                    <a:lstStyle/>
                    <a:p>
                      <a:pPr indent="0" lvl="0" marL="179999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200">
                          <a:solidFill>
                            <a:srgbClr val="19191C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Оперативная память</a:t>
                      </a:r>
                      <a:endParaRPr b="1" sz="1200">
                        <a:solidFill>
                          <a:srgbClr val="19191C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52400" marB="152400" marR="304800" marL="0">
                    <a:lnL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179999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>
                          <a:solidFill>
                            <a:srgbClr val="19191C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 ГБ свободной оперативной памяти</a:t>
                      </a:r>
                      <a:endParaRPr sz="1200">
                        <a:solidFill>
                          <a:srgbClr val="19191C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52400" marB="152400" marR="304800" marL="0">
                    <a:lnL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179999" marR="228824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>
                          <a:solidFill>
                            <a:srgbClr val="19191C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8 ГБ общей оперативной памяти системы</a:t>
                      </a:r>
                      <a:endParaRPr sz="1200">
                        <a:solidFill>
                          <a:srgbClr val="19191C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52400" marB="152400" marR="0" marL="0">
                    <a:lnL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55425">
                <a:tc>
                  <a:txBody>
                    <a:bodyPr/>
                    <a:lstStyle/>
                    <a:p>
                      <a:pPr indent="0" lvl="0" marL="179999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200">
                          <a:solidFill>
                            <a:srgbClr val="19191C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Процессор</a:t>
                      </a:r>
                      <a:endParaRPr b="1" sz="1200">
                        <a:solidFill>
                          <a:srgbClr val="19191C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52400" marB="152400" marR="304800" marL="0">
                    <a:lnL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179999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>
                          <a:solidFill>
                            <a:srgbClr val="19191C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Любой современный процессор</a:t>
                      </a:r>
                      <a:endParaRPr sz="1200">
                        <a:solidFill>
                          <a:srgbClr val="19191C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52400" marB="152400" marR="304800" marL="0">
                    <a:lnL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179999" marR="228824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>
                          <a:solidFill>
                            <a:srgbClr val="19191C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Многоядерный процессор</a:t>
                      </a:r>
                      <a:endParaRPr sz="1200">
                        <a:solidFill>
                          <a:srgbClr val="19191C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52400" marB="152400" marR="0" marL="0">
                    <a:lnL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55425">
                <a:tc>
                  <a:txBody>
                    <a:bodyPr/>
                    <a:lstStyle/>
                    <a:p>
                      <a:pPr indent="0" lvl="0" marL="179999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200">
                          <a:solidFill>
                            <a:srgbClr val="19191C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Дисковое пространство</a:t>
                      </a:r>
                      <a:endParaRPr b="1" sz="1200">
                        <a:solidFill>
                          <a:srgbClr val="19191C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52400" marB="152400" marR="304800" marL="0">
                    <a:lnL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179999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>
                          <a:solidFill>
                            <a:srgbClr val="19191C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2,5 ГБ и еще 1 ГБ для кэшей</a:t>
                      </a:r>
                      <a:endParaRPr sz="1200">
                        <a:solidFill>
                          <a:srgbClr val="19191C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52400" marB="152400" marR="304800" marL="0">
                    <a:lnL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179999" marR="228824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>
                          <a:solidFill>
                            <a:srgbClr val="19191C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SSD-накопитель с не менее 5 ГБ свободного места</a:t>
                      </a:r>
                      <a:endParaRPr sz="1200">
                        <a:solidFill>
                          <a:srgbClr val="19191C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52400" marB="152400" marR="0" marL="0">
                    <a:lnL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77525">
                <a:tc>
                  <a:txBody>
                    <a:bodyPr/>
                    <a:lstStyle/>
                    <a:p>
                      <a:pPr indent="0" lvl="0" marL="36000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200">
                          <a:solidFill>
                            <a:srgbClr val="19191C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Разрешение монитора</a:t>
                      </a:r>
                      <a:endParaRPr b="1" sz="1200">
                        <a:solidFill>
                          <a:srgbClr val="19191C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52400" marB="152400" marR="304800" marL="0">
                    <a:lnL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179999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>
                          <a:solidFill>
                            <a:srgbClr val="19191C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1024×768</a:t>
                      </a:r>
                      <a:endParaRPr sz="1200">
                        <a:solidFill>
                          <a:srgbClr val="19191C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52400" marB="152400" marR="304800" marL="0">
                    <a:lnL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179999" marR="228824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>
                          <a:solidFill>
                            <a:srgbClr val="19191C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1920×1080</a:t>
                      </a:r>
                      <a:endParaRPr sz="1200">
                        <a:solidFill>
                          <a:srgbClr val="19191C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52400" marB="152400" marR="0" marL="0">
                    <a:lnL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730700">
                <a:tc>
                  <a:txBody>
                    <a:bodyPr/>
                    <a:lstStyle/>
                    <a:p>
                      <a:pPr indent="0" lvl="0" marL="179999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200">
                          <a:solidFill>
                            <a:srgbClr val="19191C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Операционная система</a:t>
                      </a:r>
                      <a:endParaRPr b="1" sz="1200">
                        <a:solidFill>
                          <a:srgbClr val="19191C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52400" marB="152400" marR="304800" marL="0">
                    <a:lnL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179999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>
                          <a:solidFill>
                            <a:srgbClr val="19191C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64-битные версии ОС:</a:t>
                      </a:r>
                      <a:endParaRPr sz="1200">
                        <a:solidFill>
                          <a:srgbClr val="19191C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19191C"/>
                        </a:buClr>
                        <a:buSzPts val="1200"/>
                        <a:buFont typeface="Times New Roman"/>
                        <a:buChar char="●"/>
                      </a:pPr>
                      <a:r>
                        <a:rPr lang="en-GB" sz="1200">
                          <a:solidFill>
                            <a:srgbClr val="19191C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Microsoft Windows 8 или боле</a:t>
                      </a:r>
                      <a:r>
                        <a:rPr lang="en-GB" sz="1200">
                          <a:solidFill>
                            <a:srgbClr val="19191C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е поздняя версия</a:t>
                      </a:r>
                      <a:endParaRPr sz="1200">
                        <a:solidFill>
                          <a:srgbClr val="19191C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19191C"/>
                        </a:buClr>
                        <a:buSzPts val="1200"/>
                        <a:buFont typeface="Times New Roman"/>
                        <a:buChar char="●"/>
                      </a:pPr>
                      <a:r>
                        <a:rPr lang="en-GB" sz="1200">
                          <a:solidFill>
                            <a:srgbClr val="19191C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macOS 10.14 или новее</a:t>
                      </a:r>
                      <a:endParaRPr sz="1200">
                        <a:solidFill>
                          <a:srgbClr val="19191C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19191C"/>
                        </a:buClr>
                        <a:buSzPts val="1200"/>
                        <a:buFont typeface="Times New Roman"/>
                        <a:buChar char="●"/>
                      </a:pPr>
                      <a:r>
                        <a:rPr lang="en-GB" sz="1200">
                          <a:solidFill>
                            <a:srgbClr val="19191C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Любой дистрибутив Linux, поддерживающий Gnome, KDE или Unity DE.</a:t>
                      </a:r>
                      <a:endParaRPr sz="1200">
                        <a:solidFill>
                          <a:srgbClr val="19191C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52400" marB="152400" marR="304800" marL="0">
                    <a:lnL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179999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>
                          <a:solidFill>
                            <a:srgbClr val="19191C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Последняя 64-разрядная версия Windows, macOS или Linux (например, Debian, Ubuntu или RHEL)</a:t>
                      </a:r>
                      <a:endParaRPr sz="1200">
                        <a:solidFill>
                          <a:srgbClr val="19191C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52400" marB="152400" marR="0" marL="0">
                    <a:lnL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19191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7"/>
          <p:cNvSpPr txBox="1"/>
          <p:nvPr>
            <p:ph type="title"/>
          </p:nvPr>
        </p:nvSpPr>
        <p:spPr>
          <a:xfrm>
            <a:off x="1255100" y="445025"/>
            <a:ext cx="7577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Функции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7" name="Google Shape;87;p17"/>
          <p:cNvSpPr txBox="1"/>
          <p:nvPr>
            <p:ph idx="1" type="body"/>
          </p:nvPr>
        </p:nvSpPr>
        <p:spPr>
          <a:xfrm>
            <a:off x="1255200" y="1385525"/>
            <a:ext cx="7577100" cy="318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AutoNum type="arabicPeriod"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Умный редактор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AutoNum type="arabicPeriod"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Встроенные инструменты для разработчиков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AutoNum type="arabicPeriod"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Совместная работа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AutoNum type="arabicPeriod"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Кастомизация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8" name="Google Shape;88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89" name="Google Shape;8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8000" y="132850"/>
            <a:ext cx="1077100" cy="12526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8"/>
          <p:cNvSpPr txBox="1"/>
          <p:nvPr>
            <p:ph type="title"/>
          </p:nvPr>
        </p:nvSpPr>
        <p:spPr>
          <a:xfrm>
            <a:off x="0" y="1584750"/>
            <a:ext cx="9144000" cy="67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3000">
                <a:solidFill>
                  <a:srgbClr val="111111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Заключение</a:t>
            </a:r>
            <a:endParaRPr sz="3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5" name="Google Shape;95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96" name="Google Shape;96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8000" y="132850"/>
            <a:ext cx="1077100" cy="12526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63363" y="2458975"/>
            <a:ext cx="3217275" cy="2444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