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5"/>
    <p:sldMasterId id="2147483670" r:id="rId6"/>
  </p:sldMasterIdLst>
  <p:notesMasterIdLst>
    <p:notesMasterId r:id="rId7"/>
  </p:notesMasterIdLst>
  <p:sldIdLst>
    <p:sldId id="256" r:id="rId8"/>
  </p:sldIdLst>
  <p:sldSz cy="5143500" cx="9144000"/>
  <p:notesSz cx="6858000" cy="9144000"/>
  <p:embeddedFontLst>
    <p:embeddedFont>
      <p:font typeface="Raleway SemiBold"/>
      <p:regular r:id="rId9"/>
      <p:bold r:id="rId10"/>
      <p:italic r:id="rId11"/>
      <p:boldItalic r:id="rId12"/>
    </p:embeddedFont>
    <p:embeddedFont>
      <p:font typeface="Raleway"/>
      <p:regular r:id="rId13"/>
      <p:bold r:id="rId14"/>
      <p:italic r:id="rId15"/>
      <p:boldItalic r:id="rId16"/>
    </p:embeddedFont>
    <p:embeddedFont>
      <p:font typeface="Barlow Light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0FAACF0-36FE-4238-8085-5AB06C221738}">
  <a:tblStyle styleId="{70FAACF0-36FE-4238-8085-5AB06C2217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Light-boldItalic.fntdata"/><Relationship Id="rId11" Type="http://schemas.openxmlformats.org/officeDocument/2006/relationships/font" Target="fonts/RalewaySemiBold-italic.fntdata"/><Relationship Id="rId10" Type="http://schemas.openxmlformats.org/officeDocument/2006/relationships/font" Target="fonts/RalewaySemiBold-bold.fntdata"/><Relationship Id="rId13" Type="http://schemas.openxmlformats.org/officeDocument/2006/relationships/font" Target="fonts/Raleway-regular.fntdata"/><Relationship Id="rId12" Type="http://schemas.openxmlformats.org/officeDocument/2006/relationships/font" Target="fonts/RalewaySemiBold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alewaySemiBold-regular.fntdata"/><Relationship Id="rId15" Type="http://schemas.openxmlformats.org/officeDocument/2006/relationships/font" Target="fonts/Raleway-italic.fntdata"/><Relationship Id="rId14" Type="http://schemas.openxmlformats.org/officeDocument/2006/relationships/font" Target="fonts/Raleway-bold.fntdata"/><Relationship Id="rId17" Type="http://schemas.openxmlformats.org/officeDocument/2006/relationships/font" Target="fonts/BarlowLight-regular.fntdata"/><Relationship Id="rId16" Type="http://schemas.openxmlformats.org/officeDocument/2006/relationships/font" Target="fonts/Raleway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BarlowLight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BarlowLight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5979e1e5fd_4_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5979e1e5fd_4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56" name="Google Shape;56;p14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/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9" name="Google Shape;59;p15"/>
          <p:cNvSpPr txBox="1"/>
          <p:nvPr>
            <p:ph idx="1" type="subTitle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Google Shape;60;p15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6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indent="-431800" lvl="1" marL="9144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indent="-431800" lvl="2" marL="13716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indent="-431800" lvl="3" marL="1828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indent="-431800" lvl="4" marL="22860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indent="-431800" lvl="5" marL="2743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indent="-431800" lvl="6" marL="32004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indent="-431800" lvl="7" marL="36576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indent="-431800" lvl="8" marL="4114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6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8600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1" sz="8600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7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7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indent="-342900" lvl="1" marL="9144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indent="-342900" lvl="2" marL="13716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indent="-355600" lvl="3" marL="1828800" rtl="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indent="-355600" lvl="4" marL="2286000" rtl="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indent="-355600" lvl="5" marL="2743200" rtl="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indent="-355600" lvl="6" marL="3200400" rtl="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indent="-355600" lvl="7" marL="3657600" rtl="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indent="-355600" lvl="8" marL="4114800" rtl="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8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8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78" name="Google Shape;78;p18"/>
          <p:cNvSpPr txBox="1"/>
          <p:nvPr>
            <p:ph idx="2" type="body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9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85" name="Google Shape;85;p19"/>
          <p:cNvSpPr txBox="1"/>
          <p:nvPr>
            <p:ph idx="2" type="body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86" name="Google Shape;86;p19"/>
          <p:cNvSpPr txBox="1"/>
          <p:nvPr>
            <p:ph idx="3" type="body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0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0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1"/>
          <p:cNvSpPr/>
          <p:nvPr/>
        </p:nvSpPr>
        <p:spPr>
          <a:xfrm rot="5400000">
            <a:off x="-100350" y="4448760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1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97" name="Google Shape;97;p2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dark">
  <p:cSld name="BLANK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3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3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-342900" lvl="1" marL="9144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-342900" lvl="2" marL="13716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-355600" lvl="3" marL="18288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-355600" lvl="4" marL="22860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-355600" lvl="5" marL="27432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-355600" lvl="6" marL="32004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-355600" lvl="7" marL="36576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-355600" lvl="8" marL="4114800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rt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4"/>
          <p:cNvSpPr/>
          <p:nvPr/>
        </p:nvSpPr>
        <p:spPr>
          <a:xfrm>
            <a:off x="-43050" y="0"/>
            <a:ext cx="9230100" cy="10134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4"/>
          <p:cNvSpPr txBox="1"/>
          <p:nvPr>
            <p:ph idx="4294967295" type="ctrTitle"/>
          </p:nvPr>
        </p:nvSpPr>
        <p:spPr>
          <a:xfrm>
            <a:off x="-86100" y="0"/>
            <a:ext cx="9230100" cy="71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3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Сервис для управления проектами “Shtab”</a:t>
            </a:r>
            <a:endParaRPr b="1" sz="33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Команда “С+++”: Балаев Жамал, Васильева Марина, Иванов Никита, Шардт Максим</a:t>
            </a:r>
            <a:endParaRPr sz="19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Власов Дмитрий Викторович, доцент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24"/>
          <p:cNvSpPr/>
          <p:nvPr/>
        </p:nvSpPr>
        <p:spPr>
          <a:xfrm>
            <a:off x="130750" y="1146775"/>
            <a:ext cx="2353800" cy="1771200"/>
          </a:xfrm>
          <a:prstGeom prst="roundRect">
            <a:avLst>
              <a:gd fmla="val 16667" name="adj"/>
            </a:avLst>
          </a:prstGeom>
          <a:solidFill>
            <a:srgbClr val="F7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Позволяет ставить задачи, следить за прогрессом, вести учёт рабочего времени без нарушения личных границ, получать сводную аналитику, управляйте финансами.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24"/>
          <p:cNvSpPr/>
          <p:nvPr/>
        </p:nvSpPr>
        <p:spPr>
          <a:xfrm>
            <a:off x="2669800" y="1200175"/>
            <a:ext cx="6354300" cy="2759400"/>
          </a:xfrm>
          <a:prstGeom prst="roundRect">
            <a:avLst>
              <a:gd fmla="val 16667" name="adj"/>
            </a:avLst>
          </a:prstGeom>
          <a:solidFill>
            <a:srgbClr val="F7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Возможности Shtab: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24"/>
          <p:cNvSpPr/>
          <p:nvPr/>
        </p:nvSpPr>
        <p:spPr>
          <a:xfrm>
            <a:off x="2702525" y="4059050"/>
            <a:ext cx="4206300" cy="1013400"/>
          </a:xfrm>
          <a:prstGeom prst="roundRect">
            <a:avLst>
              <a:gd fmla="val 16667" name="adj"/>
            </a:avLst>
          </a:prstGeom>
          <a:solidFill>
            <a:srgbClr val="F7F3F3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350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Можно подключить Jira, Trello, Asana, Zapier, Slack,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 Wrike.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 Больше не нужно переключаться между массой сервисов — всё необходимое всегда под рукой в Shtab. Открытый API.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13" name="Google Shape;113;p24"/>
          <p:cNvGraphicFramePr/>
          <p:nvPr/>
        </p:nvGraphicFramePr>
        <p:xfrm>
          <a:off x="2938488" y="1406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{70FAACF0-36FE-4238-8085-5AB06C221738}</a:tableStyleId>
              </a:tblPr>
              <a:tblGrid>
                <a:gridCol w="3420475"/>
                <a:gridCol w="2396450"/>
              </a:tblGrid>
              <a:tr h="1271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Проекты и задачи:</a:t>
                      </a:r>
                      <a:endParaRPr i="1"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Гибкое добавление статусов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Календарь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Список задач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Канбан доска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Трекер и активности:</a:t>
                      </a:r>
                      <a:endParaRPr i="1"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Трекер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Активость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Скриншоты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Запись скринкастов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Команда и сотрудники:</a:t>
                      </a:r>
                      <a:endParaRPr i="1"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Асинхронная лента новостей по проекту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Уровни доступа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Уведомления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Упоминание сотрудников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Другое</a:t>
                      </a:r>
                      <a:r>
                        <a:rPr i="1"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:</a:t>
                      </a:r>
                      <a:endParaRPr i="1"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Telegram-бот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Зарплата по ставке в час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139700" lvl="0" marL="127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02122"/>
                        </a:buClr>
                        <a:buSzPts val="1400"/>
                        <a:buFont typeface="Times New Roman"/>
                        <a:buChar char="▪"/>
                      </a:pPr>
                      <a:r>
                        <a:rPr lang="ru">
                          <a:solidFill>
                            <a:srgbClr val="20212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Отчет по команде</a:t>
                      </a:r>
                      <a:endParaRPr>
                        <a:solidFill>
                          <a:srgbClr val="20212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14" name="Google Shape;11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8050" y="4359850"/>
            <a:ext cx="1849851" cy="42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4"/>
          <p:cNvPicPr preferRelativeResize="0"/>
          <p:nvPr/>
        </p:nvPicPr>
        <p:blipFill rotWithShape="1">
          <a:blip r:embed="rId4">
            <a:alphaModFix/>
          </a:blip>
          <a:srcRect b="66782" l="0" r="0" t="0"/>
          <a:stretch/>
        </p:blipFill>
        <p:spPr>
          <a:xfrm>
            <a:off x="214275" y="3013975"/>
            <a:ext cx="1961150" cy="79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1875" y="3812649"/>
            <a:ext cx="1961151" cy="127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