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41375" y="688848"/>
            <a:ext cx="4303776" cy="5736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498847" y="621791"/>
            <a:ext cx="4322063" cy="5760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18540" y="926668"/>
            <a:ext cx="7906918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6425" y="5104841"/>
            <a:ext cx="6391148" cy="1123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74975" y="2157730"/>
            <a:ext cx="3194049" cy="329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15973" y="2737230"/>
            <a:ext cx="6512052" cy="2769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6330" y="1503680"/>
            <a:ext cx="6876415" cy="939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33985">
              <a:lnSpc>
                <a:spcPct val="100000"/>
              </a:lnSpc>
              <a:spcBef>
                <a:spcPts val="90"/>
              </a:spcBef>
            </a:pPr>
            <a:r>
              <a:rPr sz="20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Муниципальное бюджетное </a:t>
            </a:r>
            <a:r>
              <a:rPr sz="20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дошкольное </a:t>
            </a:r>
            <a:r>
              <a:rPr sz="20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образовательное  учреждение </a:t>
            </a: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«Детский </a:t>
            </a:r>
            <a:r>
              <a:rPr sz="20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сад </a:t>
            </a:r>
            <a:r>
              <a:rPr sz="2000" b="1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комбинированного </a:t>
            </a:r>
            <a:r>
              <a:rPr sz="20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вида</a:t>
            </a: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«Золотой</a:t>
            </a:r>
            <a:endParaRPr sz="2000">
              <a:latin typeface="Times New Roman"/>
              <a:cs typeface="Times New Roman"/>
            </a:endParaRPr>
          </a:p>
          <a:p>
            <a:pPr marL="2951480">
              <a:lnSpc>
                <a:spcPct val="100000"/>
              </a:lnSpc>
            </a:pP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ключик»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42416" y="2779776"/>
            <a:ext cx="3383279" cy="3273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95928" y="2779776"/>
            <a:ext cx="4251960" cy="30967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94917" y="1004773"/>
            <a:ext cx="25222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943735"/>
                </a:solidFill>
              </a:rPr>
              <a:t>Цель</a:t>
            </a:r>
            <a:r>
              <a:rPr sz="2400" spc="-60" dirty="0">
                <a:solidFill>
                  <a:srgbClr val="943735"/>
                </a:solidFill>
              </a:rPr>
              <a:t> </a:t>
            </a:r>
            <a:r>
              <a:rPr sz="2400" dirty="0">
                <a:solidFill>
                  <a:srgbClr val="943735"/>
                </a:solidFill>
              </a:rPr>
              <a:t>программы: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1194917" y="1645107"/>
            <a:ext cx="5980430" cy="1398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28369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создание </a:t>
            </a:r>
            <a:r>
              <a:rPr sz="1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условий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для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развития </a:t>
            </a:r>
            <a:r>
              <a:rPr sz="1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детского научно-  </a:t>
            </a:r>
            <a:r>
              <a:rPr sz="1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технического творчества, формирование 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общепрофессиональной </a:t>
            </a:r>
            <a:r>
              <a:rPr sz="1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компетентности</a:t>
            </a:r>
            <a:r>
              <a:rPr sz="1800" b="1" spc="2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детей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дошкольного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возраста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в </a:t>
            </a:r>
            <a:r>
              <a:rPr sz="1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технической, конструкторской</a:t>
            </a:r>
            <a:r>
              <a:rPr sz="1800" b="1" spc="3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проектной</a:t>
            </a:r>
            <a:r>
              <a:rPr sz="1800" b="1" spc="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деятельности.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24528" y="3861815"/>
            <a:ext cx="3852672" cy="29961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12925" y="572465"/>
            <a:ext cx="27705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403052"/>
                </a:solidFill>
              </a:rPr>
              <a:t>Задачи</a:t>
            </a:r>
            <a:r>
              <a:rPr sz="2400" spc="-80" dirty="0">
                <a:solidFill>
                  <a:srgbClr val="403052"/>
                </a:solidFill>
              </a:rPr>
              <a:t> </a:t>
            </a:r>
            <a:r>
              <a:rPr sz="2400" dirty="0">
                <a:solidFill>
                  <a:srgbClr val="403052"/>
                </a:solidFill>
              </a:rPr>
              <a:t>программы: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474370" y="1304366"/>
            <a:ext cx="7584440" cy="2495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indent="-134620" algn="just">
              <a:lnSpc>
                <a:spcPct val="100000"/>
              </a:lnSpc>
              <a:spcBef>
                <a:spcPts val="100"/>
              </a:spcBef>
              <a:buChar char="-"/>
              <a:tabLst>
                <a:tab pos="147320" algn="l"/>
              </a:tabLst>
            </a:pPr>
            <a:r>
              <a:rPr sz="1800" spc="-10" dirty="0">
                <a:latin typeface="Times New Roman"/>
                <a:cs typeface="Times New Roman"/>
              </a:rPr>
              <a:t>формировать устойчивый </a:t>
            </a:r>
            <a:r>
              <a:rPr sz="1800" dirty="0">
                <a:latin typeface="Times New Roman"/>
                <a:cs typeface="Times New Roman"/>
              </a:rPr>
              <a:t>интерес </a:t>
            </a:r>
            <a:r>
              <a:rPr sz="1800" spc="-15" dirty="0">
                <a:latin typeface="Times New Roman"/>
                <a:cs typeface="Times New Roman"/>
              </a:rPr>
              <a:t>как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5" dirty="0">
                <a:latin typeface="Times New Roman"/>
                <a:cs typeface="Times New Roman"/>
              </a:rPr>
              <a:t>роботостроению, так </a:t>
            </a:r>
            <a:r>
              <a:rPr sz="1800" dirty="0">
                <a:latin typeface="Times New Roman"/>
                <a:cs typeface="Times New Roman"/>
              </a:rPr>
              <a:t>и к</a:t>
            </a:r>
            <a:r>
              <a:rPr sz="1800" spc="-10" dirty="0">
                <a:latin typeface="Times New Roman"/>
                <a:cs typeface="Times New Roman"/>
              </a:rPr>
              <a:t> другим</a:t>
            </a:r>
            <a:endParaRPr sz="18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800" spc="-15" dirty="0">
                <a:latin typeface="Times New Roman"/>
                <a:cs typeface="Times New Roman"/>
              </a:rPr>
              <a:t>областям </a:t>
            </a:r>
            <a:r>
              <a:rPr sz="1800" spc="-10" dirty="0">
                <a:latin typeface="Times New Roman"/>
                <a:cs typeface="Times New Roman"/>
              </a:rPr>
              <a:t>инженерно-технической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направленности;</a:t>
            </a:r>
            <a:endParaRPr sz="1800">
              <a:latin typeface="Times New Roman"/>
              <a:cs typeface="Times New Roman"/>
            </a:endParaRPr>
          </a:p>
          <a:p>
            <a:pPr marL="12700" marR="311150" algn="just">
              <a:lnSpc>
                <a:spcPct val="100000"/>
              </a:lnSpc>
              <a:buChar char="-"/>
              <a:tabLst>
                <a:tab pos="147320" algn="l"/>
              </a:tabLst>
            </a:pPr>
            <a:r>
              <a:rPr sz="1800" spc="-10" dirty="0">
                <a:latin typeface="Times New Roman"/>
                <a:cs typeface="Times New Roman"/>
              </a:rPr>
              <a:t>совершенствовать </a:t>
            </a:r>
            <a:r>
              <a:rPr sz="1800" spc="-5" dirty="0">
                <a:latin typeface="Times New Roman"/>
                <a:cs typeface="Times New Roman"/>
              </a:rPr>
              <a:t>технические </a:t>
            </a:r>
            <a:r>
              <a:rPr sz="1800" spc="-10" dirty="0">
                <a:latin typeface="Times New Roman"/>
                <a:cs typeface="Times New Roman"/>
              </a:rPr>
              <a:t>навыки, </a:t>
            </a:r>
            <a:r>
              <a:rPr sz="1800" spc="-15" dirty="0">
                <a:latin typeface="Times New Roman"/>
                <a:cs typeface="Times New Roman"/>
              </a:rPr>
              <a:t>умения </a:t>
            </a:r>
            <a:r>
              <a:rPr sz="1800" spc="-5" dirty="0">
                <a:latin typeface="Times New Roman"/>
                <a:cs typeface="Times New Roman"/>
              </a:rPr>
              <a:t>читать </a:t>
            </a:r>
            <a:r>
              <a:rPr sz="1800" spc="-25" dirty="0">
                <a:latin typeface="Times New Roman"/>
                <a:cs typeface="Times New Roman"/>
              </a:rPr>
              <a:t>схемы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5" dirty="0">
                <a:latin typeface="Times New Roman"/>
                <a:cs typeface="Times New Roman"/>
              </a:rPr>
              <a:t>получать  начальные </a:t>
            </a:r>
            <a:r>
              <a:rPr sz="1800" spc="5" dirty="0">
                <a:latin typeface="Times New Roman"/>
                <a:cs typeface="Times New Roman"/>
              </a:rPr>
              <a:t>основы </a:t>
            </a:r>
            <a:r>
              <a:rPr sz="1800" spc="-5" dirty="0">
                <a:latin typeface="Times New Roman"/>
                <a:cs typeface="Times New Roman"/>
              </a:rPr>
              <a:t>программирования, сопоставления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проектирования </a:t>
            </a:r>
            <a:r>
              <a:rPr sz="1800" dirty="0">
                <a:latin typeface="Times New Roman"/>
                <a:cs typeface="Times New Roman"/>
              </a:rPr>
              <a:t>у  </a:t>
            </a:r>
            <a:r>
              <a:rPr sz="1800" spc="-25" dirty="0">
                <a:latin typeface="Times New Roman"/>
                <a:cs typeface="Times New Roman"/>
              </a:rPr>
              <a:t>дошкольников;</a:t>
            </a:r>
            <a:endParaRPr sz="1800">
              <a:latin typeface="Times New Roman"/>
              <a:cs typeface="Times New Roman"/>
            </a:endParaRPr>
          </a:p>
          <a:p>
            <a:pPr marL="299085" marR="229870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-15" dirty="0">
                <a:latin typeface="Times New Roman"/>
                <a:cs typeface="Times New Roman"/>
              </a:rPr>
              <a:t>развивать </a:t>
            </a:r>
            <a:r>
              <a:rPr sz="1800" dirty="0">
                <a:latin typeface="Times New Roman"/>
                <a:cs typeface="Times New Roman"/>
              </a:rPr>
              <a:t>личностные </a:t>
            </a:r>
            <a:r>
              <a:rPr sz="1800" spc="-15" dirty="0">
                <a:latin typeface="Times New Roman"/>
                <a:cs typeface="Times New Roman"/>
              </a:rPr>
              <a:t>качества ребенка: </a:t>
            </a:r>
            <a:r>
              <a:rPr sz="1800" spc="-5" dirty="0">
                <a:latin typeface="Times New Roman"/>
                <a:cs typeface="Times New Roman"/>
              </a:rPr>
              <a:t>любознательность, активность,  </a:t>
            </a:r>
            <a:r>
              <a:rPr sz="1800" dirty="0">
                <a:latin typeface="Times New Roman"/>
                <a:cs typeface="Times New Roman"/>
              </a:rPr>
              <a:t>самостоятельность, ответственность и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воспитанность;</a:t>
            </a:r>
            <a:endParaRPr sz="1800">
              <a:latin typeface="Times New Roman"/>
              <a:cs typeface="Times New Roman"/>
            </a:endParaRPr>
          </a:p>
          <a:p>
            <a:pPr marL="146685" indent="-134620">
              <a:lnSpc>
                <a:spcPct val="100000"/>
              </a:lnSpc>
              <a:spcBef>
                <a:spcPts val="5"/>
              </a:spcBef>
              <a:buChar char="-"/>
              <a:tabLst>
                <a:tab pos="147320" algn="l"/>
              </a:tabLst>
            </a:pPr>
            <a:r>
              <a:rPr sz="1800" spc="-25" dirty="0">
                <a:latin typeface="Times New Roman"/>
                <a:cs typeface="Times New Roman"/>
              </a:rPr>
              <a:t>пробудить </a:t>
            </a:r>
            <a:r>
              <a:rPr sz="1800" dirty="0">
                <a:latin typeface="Times New Roman"/>
                <a:cs typeface="Times New Roman"/>
              </a:rPr>
              <a:t>интерес к профессии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инженера-конструктора</a:t>
            </a:r>
            <a:endParaRPr sz="1800">
              <a:latin typeface="Times New Roman"/>
              <a:cs typeface="Times New Roman"/>
            </a:endParaRPr>
          </a:p>
          <a:p>
            <a:pPr marL="146685" indent="-134620">
              <a:lnSpc>
                <a:spcPct val="100000"/>
              </a:lnSpc>
              <a:buChar char="-"/>
              <a:tabLst>
                <a:tab pos="147320" algn="l"/>
              </a:tabLst>
            </a:pPr>
            <a:r>
              <a:rPr sz="1800" spc="-10" dirty="0">
                <a:latin typeface="Times New Roman"/>
                <a:cs typeface="Times New Roman"/>
              </a:rPr>
              <a:t>создать условия,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20" dirty="0">
                <a:latin typeface="Times New Roman"/>
                <a:cs typeface="Times New Roman"/>
              </a:rPr>
              <a:t>которых </a:t>
            </a:r>
            <a:r>
              <a:rPr sz="1800" spc="-5" dirty="0">
                <a:latin typeface="Times New Roman"/>
                <a:cs typeface="Times New Roman"/>
              </a:rPr>
              <a:t>дети </a:t>
            </a:r>
            <a:r>
              <a:rPr sz="1800" spc="-10" dirty="0">
                <a:latin typeface="Times New Roman"/>
                <a:cs typeface="Times New Roman"/>
              </a:rPr>
              <a:t>смогут попробовать </a:t>
            </a:r>
            <a:r>
              <a:rPr sz="1800" spc="-15" dirty="0">
                <a:latin typeface="Times New Roman"/>
                <a:cs typeface="Times New Roman"/>
              </a:rPr>
              <a:t>себя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роли</a:t>
            </a:r>
            <a:r>
              <a:rPr sz="1800" spc="1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инженеров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0473" y="1077214"/>
            <a:ext cx="6075680" cy="2769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21715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Формы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и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методы, используемые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для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реализации 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программы.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8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Форма </a:t>
            </a:r>
            <a:r>
              <a:rPr sz="18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обучения: </a:t>
            </a:r>
            <a:r>
              <a:rPr sz="1800" spc="-10" dirty="0">
                <a:latin typeface="Times New Roman"/>
                <a:cs typeface="Times New Roman"/>
              </a:rPr>
              <a:t>специально </a:t>
            </a:r>
            <a:r>
              <a:rPr sz="1800" spc="-5" dirty="0">
                <a:latin typeface="Times New Roman"/>
                <a:cs typeface="Times New Roman"/>
              </a:rPr>
              <a:t>организованные </a:t>
            </a:r>
            <a:r>
              <a:rPr sz="1800" spc="-15" dirty="0">
                <a:latin typeface="Times New Roman"/>
                <a:cs typeface="Times New Roman"/>
              </a:rPr>
              <a:t>подгрупповые  </a:t>
            </a:r>
            <a:r>
              <a:rPr sz="1800" spc="-5" dirty="0">
                <a:latin typeface="Times New Roman"/>
                <a:cs typeface="Times New Roman"/>
              </a:rPr>
              <a:t>занятия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форме </a:t>
            </a:r>
            <a:r>
              <a:rPr sz="1800" spc="-25" dirty="0">
                <a:latin typeface="Times New Roman"/>
                <a:cs typeface="Times New Roman"/>
              </a:rPr>
              <a:t>кружковой </a:t>
            </a:r>
            <a:r>
              <a:rPr sz="1800" spc="-5" dirty="0">
                <a:latin typeface="Times New Roman"/>
                <a:cs typeface="Times New Roman"/>
              </a:rPr>
              <a:t>работы, совместная </a:t>
            </a:r>
            <a:r>
              <a:rPr sz="1800" dirty="0">
                <a:latin typeface="Times New Roman"/>
                <a:cs typeface="Times New Roman"/>
              </a:rPr>
              <a:t>и  </a:t>
            </a:r>
            <a:r>
              <a:rPr sz="1800" spc="-5" dirty="0">
                <a:latin typeface="Times New Roman"/>
                <a:cs typeface="Times New Roman"/>
              </a:rPr>
              <a:t>самостоятельная </a:t>
            </a:r>
            <a:r>
              <a:rPr sz="1800" dirty="0">
                <a:latin typeface="Times New Roman"/>
                <a:cs typeface="Times New Roman"/>
              </a:rPr>
              <a:t>деятельность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детей.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Занятия проводятся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5" dirty="0">
                <a:latin typeface="Times New Roman"/>
                <a:cs typeface="Times New Roman"/>
              </a:rPr>
              <a:t>детьми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10" dirty="0">
                <a:latin typeface="Times New Roman"/>
                <a:cs typeface="Times New Roman"/>
              </a:rPr>
              <a:t>5-7 </a:t>
            </a:r>
            <a:r>
              <a:rPr sz="1800" spc="-10" dirty="0">
                <a:latin typeface="Times New Roman"/>
                <a:cs typeface="Times New Roman"/>
              </a:rPr>
              <a:t>лет </a:t>
            </a:r>
            <a:r>
              <a:rPr sz="1800" spc="-5" dirty="0">
                <a:latin typeface="Times New Roman"/>
                <a:cs typeface="Times New Roman"/>
              </a:rPr>
              <a:t>по </a:t>
            </a:r>
            <a:r>
              <a:rPr sz="1800" spc="-15" dirty="0">
                <a:latin typeface="Times New Roman"/>
                <a:cs typeface="Times New Roman"/>
              </a:rPr>
              <a:t>подгруппам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(6-8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детей). Длительность </a:t>
            </a:r>
            <a:r>
              <a:rPr sz="1800" dirty="0">
                <a:latin typeface="Times New Roman"/>
                <a:cs typeface="Times New Roman"/>
              </a:rPr>
              <a:t>занятий </a:t>
            </a:r>
            <a:r>
              <a:rPr sz="1800" spc="-5" dirty="0">
                <a:latin typeface="Times New Roman"/>
                <a:cs typeface="Times New Roman"/>
              </a:rPr>
              <a:t>определяется </a:t>
            </a:r>
            <a:r>
              <a:rPr sz="1800" spc="-10" dirty="0">
                <a:latin typeface="Times New Roman"/>
                <a:cs typeface="Times New Roman"/>
              </a:rPr>
              <a:t>возрастом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детей.</a:t>
            </a:r>
            <a:endParaRPr sz="1800">
              <a:latin typeface="Times New Roman"/>
              <a:cs typeface="Times New Roman"/>
            </a:endParaRPr>
          </a:p>
          <a:p>
            <a:pPr marL="146685" indent="-134620">
              <a:lnSpc>
                <a:spcPct val="100000"/>
              </a:lnSpc>
              <a:spcBef>
                <a:spcPts val="5"/>
              </a:spcBef>
              <a:buChar char="-"/>
              <a:tabLst>
                <a:tab pos="147320" algn="l"/>
              </a:tabLst>
            </a:pP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5" dirty="0">
                <a:latin typeface="Times New Roman"/>
                <a:cs typeface="Times New Roman"/>
              </a:rPr>
              <a:t>старшей </a:t>
            </a:r>
            <a:r>
              <a:rPr sz="1800" spc="-10" dirty="0">
                <a:latin typeface="Times New Roman"/>
                <a:cs typeface="Times New Roman"/>
              </a:rPr>
              <a:t>группе </a:t>
            </a:r>
            <a:r>
              <a:rPr sz="1800" spc="-5" dirty="0">
                <a:latin typeface="Times New Roman"/>
                <a:cs typeface="Times New Roman"/>
              </a:rPr>
              <a:t>не более </a:t>
            </a:r>
            <a:r>
              <a:rPr sz="1800" spc="5" dirty="0">
                <a:latin typeface="Times New Roman"/>
                <a:cs typeface="Times New Roman"/>
              </a:rPr>
              <a:t>20 </a:t>
            </a:r>
            <a:r>
              <a:rPr sz="1800" spc="-5" dirty="0">
                <a:latin typeface="Times New Roman"/>
                <a:cs typeface="Times New Roman"/>
              </a:rPr>
              <a:t>мин (дети </a:t>
            </a:r>
            <a:r>
              <a:rPr sz="1800" spc="-10" dirty="0">
                <a:latin typeface="Times New Roman"/>
                <a:cs typeface="Times New Roman"/>
              </a:rPr>
              <a:t>5-6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лет)</a:t>
            </a:r>
            <a:endParaRPr sz="1800">
              <a:latin typeface="Times New Roman"/>
              <a:cs typeface="Times New Roman"/>
            </a:endParaRPr>
          </a:p>
          <a:p>
            <a:pPr marL="146685" indent="-134620">
              <a:lnSpc>
                <a:spcPct val="100000"/>
              </a:lnSpc>
              <a:buChar char="-"/>
              <a:tabLst>
                <a:tab pos="147320" algn="l"/>
              </a:tabLst>
            </a:pP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0" dirty="0">
                <a:latin typeface="Times New Roman"/>
                <a:cs typeface="Times New Roman"/>
              </a:rPr>
              <a:t>подготовительной группе </a:t>
            </a:r>
            <a:r>
              <a:rPr sz="1800" spc="-5" dirty="0">
                <a:latin typeface="Times New Roman"/>
                <a:cs typeface="Times New Roman"/>
              </a:rPr>
              <a:t>не более </a:t>
            </a:r>
            <a:r>
              <a:rPr sz="1800" spc="5" dirty="0">
                <a:latin typeface="Times New Roman"/>
                <a:cs typeface="Times New Roman"/>
              </a:rPr>
              <a:t>25 </a:t>
            </a:r>
            <a:r>
              <a:rPr sz="1800" spc="-5" dirty="0">
                <a:latin typeface="Times New Roman"/>
                <a:cs typeface="Times New Roman"/>
              </a:rPr>
              <a:t>мин </a:t>
            </a:r>
            <a:r>
              <a:rPr sz="1800" dirty="0">
                <a:latin typeface="Times New Roman"/>
                <a:cs typeface="Times New Roman"/>
              </a:rPr>
              <a:t>(дети </a:t>
            </a:r>
            <a:r>
              <a:rPr sz="1800" spc="-15" dirty="0">
                <a:latin typeface="Times New Roman"/>
                <a:cs typeface="Times New Roman"/>
              </a:rPr>
              <a:t>6-7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лет)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64479" y="3861815"/>
            <a:ext cx="3130296" cy="2346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58824" y="3931920"/>
            <a:ext cx="3169920" cy="2377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2984" y="2060448"/>
            <a:ext cx="2645664" cy="35295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7376" y="2060448"/>
            <a:ext cx="2645664" cy="3529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21223" y="1557527"/>
            <a:ext cx="3273552" cy="43647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06576" y="929716"/>
            <a:ext cx="3702685" cy="8807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-5" dirty="0">
                <a:solidFill>
                  <a:srgbClr val="6F2F9F"/>
                </a:solidFill>
              </a:rPr>
              <a:t>Кабинет</a:t>
            </a:r>
            <a:r>
              <a:rPr sz="2800" spc="-50" dirty="0">
                <a:solidFill>
                  <a:srgbClr val="6F2F9F"/>
                </a:solidFill>
              </a:rPr>
              <a:t> </a:t>
            </a:r>
            <a:r>
              <a:rPr sz="2800" spc="-35" dirty="0">
                <a:solidFill>
                  <a:srgbClr val="6F2F9F"/>
                </a:solidFill>
              </a:rPr>
              <a:t>студии</a:t>
            </a:r>
            <a:endParaRPr sz="2800"/>
          </a:p>
          <a:p>
            <a:pPr marL="12700">
              <a:lnSpc>
                <a:spcPct val="100000"/>
              </a:lnSpc>
            </a:pPr>
            <a:r>
              <a:rPr sz="2800" spc="5" dirty="0">
                <a:solidFill>
                  <a:srgbClr val="6F2F9F"/>
                </a:solidFill>
              </a:rPr>
              <a:t>«Я </a:t>
            </a:r>
            <a:r>
              <a:rPr sz="2800" dirty="0">
                <a:solidFill>
                  <a:srgbClr val="6F2F9F"/>
                </a:solidFill>
              </a:rPr>
              <a:t>у мамы -</a:t>
            </a:r>
            <a:r>
              <a:rPr sz="2800" spc="-120" dirty="0">
                <a:solidFill>
                  <a:srgbClr val="6F2F9F"/>
                </a:solidFill>
              </a:rPr>
              <a:t> </a:t>
            </a:r>
            <a:r>
              <a:rPr sz="2800" spc="-5" dirty="0">
                <a:solidFill>
                  <a:srgbClr val="6F2F9F"/>
                </a:solidFill>
              </a:rPr>
              <a:t>инженер».</a:t>
            </a:r>
            <a:endParaRPr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2416" y="1051560"/>
            <a:ext cx="3456432" cy="46085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0" y="1051560"/>
            <a:ext cx="3651504" cy="4870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160" y="621791"/>
            <a:ext cx="6480047" cy="48493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74946" y="5471566"/>
            <a:ext cx="3114675" cy="6343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20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Используемый </a:t>
            </a: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нами</a:t>
            </a:r>
            <a:r>
              <a:rPr sz="2000" b="1" spc="-5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набор</a:t>
            </a:r>
            <a:endParaRPr sz="2000">
              <a:latin typeface="Times New Roman"/>
              <a:cs typeface="Times New Roman"/>
            </a:endParaRPr>
          </a:p>
          <a:p>
            <a:pPr marL="3175" algn="ctr">
              <a:lnSpc>
                <a:spcPct val="100000"/>
              </a:lnSpc>
            </a:pP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«Lego Education</a:t>
            </a:r>
            <a:r>
              <a:rPr sz="20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WeDo».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8540" y="926668"/>
            <a:ext cx="3475354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Старшая</a:t>
            </a:r>
            <a:r>
              <a:rPr sz="3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группа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52264" y="5104841"/>
            <a:ext cx="311531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3600" b="1" spc="-9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3600" b="1" dirty="0">
                <a:solidFill>
                  <a:srgbClr val="FFFFFF"/>
                </a:solidFill>
                <a:latin typeface="Times New Roman"/>
                <a:cs typeface="Times New Roman"/>
              </a:rPr>
              <a:t>д</a:t>
            </a:r>
            <a:r>
              <a:rPr sz="3600" b="1" spc="-10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36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36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3600" b="1" spc="-10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3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ви</a:t>
            </a:r>
            <a:r>
              <a:rPr sz="36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3600" b="1" dirty="0">
                <a:solidFill>
                  <a:srgbClr val="FFFFFF"/>
                </a:solidFill>
                <a:latin typeface="Times New Roman"/>
                <a:cs typeface="Times New Roman"/>
              </a:rPr>
              <a:t>ель  </a:t>
            </a:r>
            <a:r>
              <a:rPr sz="3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ная</a:t>
            </a:r>
            <a:r>
              <a:rPr sz="36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группа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12335" y="1414272"/>
            <a:ext cx="3456432" cy="46055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2680" y="713689"/>
            <a:ext cx="454025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0" spc="-20" dirty="0">
                <a:solidFill>
                  <a:srgbClr val="6F2F9F"/>
                </a:solidFill>
                <a:latin typeface="Times New Roman"/>
                <a:cs typeface="Times New Roman"/>
              </a:rPr>
              <a:t>Планируемые</a:t>
            </a:r>
            <a:r>
              <a:rPr sz="3200" b="0" spc="4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0" spc="-35" dirty="0">
                <a:solidFill>
                  <a:srgbClr val="6F2F9F"/>
                </a:solidFill>
                <a:latin typeface="Times New Roman"/>
                <a:cs typeface="Times New Roman"/>
              </a:rPr>
              <a:t>результаты: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55904" y="1414272"/>
            <a:ext cx="3133344" cy="41757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162050">
              <a:lnSpc>
                <a:spcPct val="100000"/>
              </a:lnSpc>
              <a:spcBef>
                <a:spcPts val="90"/>
              </a:spcBef>
            </a:pPr>
            <a:r>
              <a:rPr spc="-5" dirty="0"/>
              <a:t>Познавательные: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3940" marR="1268095">
              <a:lnSpc>
                <a:spcPct val="100000"/>
              </a:lnSpc>
              <a:spcBef>
                <a:spcPts val="100"/>
              </a:spcBef>
              <a:buSzPct val="94444"/>
              <a:buFont typeface="Wingdings"/>
              <a:buChar char=""/>
              <a:tabLst>
                <a:tab pos="1248410" algn="l"/>
              </a:tabLst>
            </a:pPr>
            <a:r>
              <a:rPr spc="-5" dirty="0"/>
              <a:t>определять, </a:t>
            </a:r>
            <a:r>
              <a:rPr spc="-10" dirty="0"/>
              <a:t>различать </a:t>
            </a:r>
            <a:r>
              <a:rPr dirty="0"/>
              <a:t>и </a:t>
            </a:r>
            <a:r>
              <a:rPr spc="-15" dirty="0"/>
              <a:t>называть </a:t>
            </a:r>
            <a:r>
              <a:rPr dirty="0"/>
              <a:t>детали  </a:t>
            </a:r>
            <a:r>
              <a:rPr spc="-15" dirty="0"/>
              <a:t>конструктора;</a:t>
            </a:r>
          </a:p>
          <a:p>
            <a:pPr marL="1043940" marR="5080">
              <a:lnSpc>
                <a:spcPct val="100000"/>
              </a:lnSpc>
              <a:buSzPct val="94444"/>
              <a:buFont typeface="Wingdings"/>
              <a:buChar char=""/>
              <a:tabLst>
                <a:tab pos="1249045" algn="l"/>
              </a:tabLst>
            </a:pPr>
            <a:r>
              <a:rPr spc="-20" dirty="0"/>
              <a:t>конструировать </a:t>
            </a:r>
            <a:r>
              <a:rPr spc="-5" dirty="0"/>
              <a:t>по </a:t>
            </a:r>
            <a:r>
              <a:rPr spc="-10" dirty="0"/>
              <a:t>условиям, </a:t>
            </a:r>
            <a:r>
              <a:rPr spc="-5" dirty="0"/>
              <a:t>заданным </a:t>
            </a:r>
            <a:r>
              <a:rPr spc="-20" dirty="0"/>
              <a:t>педагогом, </a:t>
            </a:r>
            <a:r>
              <a:rPr spc="-5" dirty="0"/>
              <a:t>по  </a:t>
            </a:r>
            <a:r>
              <a:rPr spc="-30" dirty="0"/>
              <a:t>образцу, </a:t>
            </a:r>
            <a:r>
              <a:rPr spc="-35" dirty="0"/>
              <a:t>чертежу, </a:t>
            </a:r>
            <a:r>
              <a:rPr spc="-25" dirty="0"/>
              <a:t>схеме </a:t>
            </a:r>
            <a:r>
              <a:rPr dirty="0"/>
              <a:t>и </a:t>
            </a:r>
            <a:r>
              <a:rPr spc="-5" dirty="0"/>
              <a:t>самостоятельно </a:t>
            </a:r>
            <a:r>
              <a:rPr dirty="0"/>
              <a:t>строить  </a:t>
            </a:r>
            <a:r>
              <a:rPr spc="-30" dirty="0"/>
              <a:t>схему;</a:t>
            </a:r>
          </a:p>
          <a:p>
            <a:pPr marL="1043940" marR="111125">
              <a:lnSpc>
                <a:spcPct val="100000"/>
              </a:lnSpc>
              <a:spcBef>
                <a:spcPts val="5"/>
              </a:spcBef>
              <a:buSzPct val="94444"/>
              <a:buFont typeface="Wingdings"/>
              <a:buChar char=""/>
              <a:tabLst>
                <a:tab pos="1248410" algn="l"/>
              </a:tabLst>
            </a:pPr>
            <a:r>
              <a:rPr spc="-10" dirty="0"/>
              <a:t>программировать </a:t>
            </a:r>
            <a:r>
              <a:rPr spc="-5" dirty="0"/>
              <a:t>по </a:t>
            </a:r>
            <a:r>
              <a:rPr spc="-10" dirty="0"/>
              <a:t>условиям, заданным </a:t>
            </a:r>
            <a:r>
              <a:rPr spc="-20" dirty="0"/>
              <a:t>педагогом,  </a:t>
            </a:r>
            <a:r>
              <a:rPr spc="-5" dirty="0"/>
              <a:t>по </a:t>
            </a:r>
            <a:r>
              <a:rPr spc="-30" dirty="0"/>
              <a:t>образцу, </a:t>
            </a:r>
            <a:r>
              <a:rPr spc="-35" dirty="0"/>
              <a:t>чертежу, </a:t>
            </a:r>
            <a:r>
              <a:rPr spc="-25" dirty="0"/>
              <a:t>схеме </a:t>
            </a:r>
            <a:r>
              <a:rPr dirty="0"/>
              <a:t>и</a:t>
            </a:r>
            <a:r>
              <a:rPr spc="155" dirty="0"/>
              <a:t> </a:t>
            </a:r>
            <a:r>
              <a:rPr spc="-5" dirty="0"/>
              <a:t>самостоятельно;</a:t>
            </a:r>
          </a:p>
          <a:p>
            <a:pPr marL="1043940" marR="380365">
              <a:lnSpc>
                <a:spcPct val="100000"/>
              </a:lnSpc>
              <a:buSzPct val="94444"/>
              <a:buFont typeface="Wingdings"/>
              <a:buChar char=""/>
              <a:tabLst>
                <a:tab pos="1249045" algn="l"/>
              </a:tabLst>
            </a:pPr>
            <a:r>
              <a:rPr spc="-15" dirty="0"/>
              <a:t>перерабатывать полученную </a:t>
            </a:r>
            <a:r>
              <a:rPr spc="-10" dirty="0"/>
              <a:t>информацию: </a:t>
            </a:r>
            <a:r>
              <a:rPr spc="-15" dirty="0"/>
              <a:t>делать  </a:t>
            </a:r>
            <a:r>
              <a:rPr spc="-20" dirty="0"/>
              <a:t>выводы </a:t>
            </a:r>
            <a:r>
              <a:rPr dirty="0"/>
              <a:t>в </a:t>
            </a:r>
            <a:r>
              <a:rPr spc="-30" dirty="0"/>
              <a:t>результате </a:t>
            </a:r>
            <a:r>
              <a:rPr spc="-5" dirty="0"/>
              <a:t>совместной работы </a:t>
            </a:r>
            <a:r>
              <a:rPr spc="-15" dirty="0"/>
              <a:t>группы,  сравнивать </a:t>
            </a:r>
            <a:r>
              <a:rPr dirty="0"/>
              <a:t>и </a:t>
            </a:r>
            <a:r>
              <a:rPr spc="-15" dirty="0"/>
              <a:t>группировать </a:t>
            </a:r>
            <a:r>
              <a:rPr spc="-10" dirty="0"/>
              <a:t>предметы </a:t>
            </a:r>
            <a:r>
              <a:rPr dirty="0"/>
              <a:t>и </a:t>
            </a:r>
            <a:r>
              <a:rPr spc="-5" dirty="0"/>
              <a:t>их</a:t>
            </a:r>
            <a:r>
              <a:rPr spc="70" dirty="0"/>
              <a:t> </a:t>
            </a:r>
            <a:r>
              <a:rPr dirty="0"/>
              <a:t>образы.</a:t>
            </a:r>
          </a:p>
        </p:txBody>
      </p:sp>
      <p:sp>
        <p:nvSpPr>
          <p:cNvPr id="5" name="object 5"/>
          <p:cNvSpPr/>
          <p:nvPr/>
        </p:nvSpPr>
        <p:spPr>
          <a:xfrm>
            <a:off x="829055" y="423672"/>
            <a:ext cx="3093720" cy="2322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8540" y="933069"/>
            <a:ext cx="5861050" cy="3044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0472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4F81BC"/>
                </a:solidFill>
                <a:latin typeface="Times New Roman"/>
                <a:cs typeface="Times New Roman"/>
              </a:rPr>
              <a:t>Регулятивные: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10" dirty="0">
                <a:latin typeface="Times New Roman"/>
                <a:cs typeface="Times New Roman"/>
              </a:rPr>
              <a:t>работать </a:t>
            </a:r>
            <a:r>
              <a:rPr sz="1800" spc="-5" dirty="0">
                <a:latin typeface="Times New Roman"/>
                <a:cs typeface="Times New Roman"/>
              </a:rPr>
              <a:t>по </a:t>
            </a:r>
            <a:r>
              <a:rPr sz="1800" spc="-15" dirty="0">
                <a:latin typeface="Times New Roman"/>
                <a:cs typeface="Times New Roman"/>
              </a:rPr>
              <a:t>предложенным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инструкциям;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5" dirty="0">
                <a:latin typeface="Times New Roman"/>
                <a:cs typeface="Times New Roman"/>
              </a:rPr>
              <a:t>излагать </a:t>
            </a:r>
            <a:r>
              <a:rPr sz="1800" spc="-10" dirty="0">
                <a:latin typeface="Times New Roman"/>
                <a:cs typeface="Times New Roman"/>
              </a:rPr>
              <a:t>мысли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20" dirty="0">
                <a:latin typeface="Times New Roman"/>
                <a:cs typeface="Times New Roman"/>
              </a:rPr>
              <a:t>четкой </a:t>
            </a:r>
            <a:r>
              <a:rPr sz="1800" spc="-10" dirty="0">
                <a:latin typeface="Times New Roman"/>
                <a:cs typeface="Times New Roman"/>
              </a:rPr>
              <a:t>логической </a:t>
            </a:r>
            <a:r>
              <a:rPr sz="1800" spc="-5" dirty="0">
                <a:latin typeface="Times New Roman"/>
                <a:cs typeface="Times New Roman"/>
              </a:rPr>
              <a:t>последовательности,  </a:t>
            </a:r>
            <a:r>
              <a:rPr sz="1800" spc="-10" dirty="0">
                <a:latin typeface="Times New Roman"/>
                <a:cs typeface="Times New Roman"/>
              </a:rPr>
              <a:t>отстаивать свою </a:t>
            </a:r>
            <a:r>
              <a:rPr sz="1800" spc="-20" dirty="0">
                <a:latin typeface="Times New Roman"/>
                <a:cs typeface="Times New Roman"/>
              </a:rPr>
              <a:t>точку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зрения,</a:t>
            </a:r>
            <a:endParaRPr sz="1800">
              <a:latin typeface="Times New Roman"/>
              <a:cs typeface="Times New Roman"/>
            </a:endParaRPr>
          </a:p>
          <a:p>
            <a:pPr marL="12700" marR="508634">
              <a:lnSpc>
                <a:spcPct val="100000"/>
              </a:lnSpc>
              <a:spcBef>
                <a:spcPts val="5"/>
              </a:spcBef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0" dirty="0">
                <a:latin typeface="Times New Roman"/>
                <a:cs typeface="Times New Roman"/>
              </a:rPr>
              <a:t>анализировать </a:t>
            </a:r>
            <a:r>
              <a:rPr sz="1800" spc="-20" dirty="0">
                <a:latin typeface="Times New Roman"/>
                <a:cs typeface="Times New Roman"/>
              </a:rPr>
              <a:t>ситуацию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самостоятельно </a:t>
            </a:r>
            <a:r>
              <a:rPr sz="1800" spc="-20" dirty="0">
                <a:latin typeface="Times New Roman"/>
                <a:cs typeface="Times New Roman"/>
              </a:rPr>
              <a:t>находить  </a:t>
            </a:r>
            <a:r>
              <a:rPr sz="1800" spc="-5" dirty="0">
                <a:latin typeface="Times New Roman"/>
                <a:cs typeface="Times New Roman"/>
              </a:rPr>
              <a:t>ответы на </a:t>
            </a:r>
            <a:r>
              <a:rPr sz="1800" dirty="0">
                <a:latin typeface="Times New Roman"/>
                <a:cs typeface="Times New Roman"/>
              </a:rPr>
              <a:t>вопросы </a:t>
            </a:r>
            <a:r>
              <a:rPr sz="1800" spc="-10" dirty="0">
                <a:latin typeface="Times New Roman"/>
                <a:cs typeface="Times New Roman"/>
              </a:rPr>
              <a:t>путем </a:t>
            </a:r>
            <a:r>
              <a:rPr sz="1800" spc="-5" dirty="0">
                <a:latin typeface="Times New Roman"/>
                <a:cs typeface="Times New Roman"/>
              </a:rPr>
              <a:t>логических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рассуждений.</a:t>
            </a:r>
            <a:endParaRPr sz="1800">
              <a:latin typeface="Times New Roman"/>
              <a:cs typeface="Times New Roman"/>
            </a:endParaRPr>
          </a:p>
          <a:p>
            <a:pPr marL="1991360">
              <a:lnSpc>
                <a:spcPct val="100000"/>
              </a:lnSpc>
            </a:pPr>
            <a:r>
              <a:rPr sz="18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Коммуникативные:</a:t>
            </a:r>
            <a:endParaRPr sz="1800">
              <a:latin typeface="Times New Roman"/>
              <a:cs typeface="Times New Roman"/>
            </a:endParaRPr>
          </a:p>
          <a:p>
            <a:pPr marL="12700" marR="62230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0" dirty="0">
                <a:latin typeface="Times New Roman"/>
                <a:cs typeface="Times New Roman"/>
              </a:rPr>
              <a:t>работать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паре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20" dirty="0">
                <a:latin typeface="Times New Roman"/>
                <a:cs typeface="Times New Roman"/>
              </a:rPr>
              <a:t>коллективе; уметь </a:t>
            </a:r>
            <a:r>
              <a:rPr sz="1800" spc="-15" dirty="0">
                <a:latin typeface="Times New Roman"/>
                <a:cs typeface="Times New Roman"/>
              </a:rPr>
              <a:t>рассказывать </a:t>
            </a:r>
            <a:r>
              <a:rPr sz="1800" dirty="0">
                <a:latin typeface="Times New Roman"/>
                <a:cs typeface="Times New Roman"/>
              </a:rPr>
              <a:t>о  постройке;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10" dirty="0">
                <a:latin typeface="Times New Roman"/>
                <a:cs typeface="Times New Roman"/>
              </a:rPr>
              <a:t>работать над проектом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25" dirty="0">
                <a:latin typeface="Times New Roman"/>
                <a:cs typeface="Times New Roman"/>
              </a:rPr>
              <a:t>команде,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эффективно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Times New Roman"/>
                <a:cs typeface="Times New Roman"/>
              </a:rPr>
              <a:t>распределять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обязанности.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45152" y="3931920"/>
            <a:ext cx="3389376" cy="2490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83054" y="4915280"/>
            <a:ext cx="6779895" cy="8140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8260" algn="ctr">
              <a:lnSpc>
                <a:spcPts val="1595"/>
              </a:lnSpc>
              <a:spcBef>
                <a:spcPts val="90"/>
              </a:spcBef>
            </a:pPr>
            <a:r>
              <a:rPr sz="1400" b="1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УДИВИТЕЛЬНАЯ </a:t>
            </a:r>
            <a:r>
              <a:rPr sz="14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СТРАНА </a:t>
            </a:r>
            <a:r>
              <a:rPr sz="14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400" b="1" i="1" spc="1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ДЕТСТВО!</a:t>
            </a:r>
            <a:endParaRPr sz="1400">
              <a:latin typeface="Times New Roman"/>
              <a:cs typeface="Times New Roman"/>
            </a:endParaRPr>
          </a:p>
          <a:p>
            <a:pPr algn="ctr">
              <a:lnSpc>
                <a:spcPts val="1510"/>
              </a:lnSpc>
            </a:pPr>
            <a:r>
              <a:rPr sz="14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МОЖНО </a:t>
            </a:r>
            <a:r>
              <a:rPr sz="14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МЕЧТАТЬ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О </a:t>
            </a:r>
            <a:r>
              <a:rPr sz="14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СВОЁМ БУДУЩЕМ, </a:t>
            </a:r>
            <a:r>
              <a:rPr sz="1400" b="1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НАПРИМЕР,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КЕМ</a:t>
            </a:r>
            <a:r>
              <a:rPr sz="1400" b="1" i="1" spc="3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БЫТЬ.</a:t>
            </a:r>
            <a:endParaRPr sz="1400">
              <a:latin typeface="Times New Roman"/>
              <a:cs typeface="Times New Roman"/>
            </a:endParaRPr>
          </a:p>
          <a:p>
            <a:pPr algn="ctr">
              <a:lnSpc>
                <a:spcPts val="1515"/>
              </a:lnSpc>
            </a:pPr>
            <a:r>
              <a:rPr sz="1400" b="1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СВОЮ</a:t>
            </a:r>
            <a:r>
              <a:rPr sz="1400" b="1" i="1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МЕЧТУ</a:t>
            </a:r>
            <a:r>
              <a:rPr sz="1400" b="1" i="1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ВОПЛОТИТЬ</a:t>
            </a:r>
            <a:r>
              <a:rPr sz="1400" b="1" i="1" spc="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400" b="1" i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ИГРАХ:</a:t>
            </a:r>
            <a:r>
              <a:rPr sz="1400" b="1" i="1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СЕГОДНЯ</a:t>
            </a:r>
            <a:r>
              <a:rPr sz="1400" b="1" i="1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–</a:t>
            </a:r>
            <a:r>
              <a:rPr sz="14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55" dirty="0">
                <a:solidFill>
                  <a:srgbClr val="FF0000"/>
                </a:solidFill>
                <a:latin typeface="Times New Roman"/>
                <a:cs typeface="Times New Roman"/>
              </a:rPr>
              <a:t>ВРАЧ,</a:t>
            </a:r>
            <a:r>
              <a:rPr sz="1400" b="1" i="1" spc="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40" dirty="0">
                <a:solidFill>
                  <a:srgbClr val="FF0000"/>
                </a:solidFill>
                <a:latin typeface="Times New Roman"/>
                <a:cs typeface="Times New Roman"/>
              </a:rPr>
              <a:t>ЗАВТРА</a:t>
            </a:r>
            <a:r>
              <a:rPr sz="14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–</a:t>
            </a:r>
            <a:r>
              <a:rPr sz="14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ИНЖЕНЕР</a:t>
            </a:r>
            <a:r>
              <a:rPr sz="1400" b="1" i="1" spc="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400">
              <a:latin typeface="Times New Roman"/>
              <a:cs typeface="Times New Roman"/>
            </a:endParaRPr>
          </a:p>
          <a:p>
            <a:pPr marL="1905" algn="ctr">
              <a:lnSpc>
                <a:spcPts val="1595"/>
              </a:lnSpc>
            </a:pP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ДАЖЕ</a:t>
            </a:r>
            <a:r>
              <a:rPr sz="14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ПРЕЗИДЕНТ!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9160" y="0"/>
            <a:ext cx="7632192" cy="47487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6857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66825" y="1077214"/>
            <a:ext cx="6509384" cy="484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Предметные </a:t>
            </a:r>
            <a:r>
              <a:rPr sz="1800" b="1" spc="-30" dirty="0">
                <a:solidFill>
                  <a:srgbClr val="6F2F9F"/>
                </a:solidFill>
                <a:latin typeface="Times New Roman"/>
                <a:cs typeface="Times New Roman"/>
              </a:rPr>
              <a:t>результаты </a:t>
            </a:r>
            <a:r>
              <a:rPr sz="18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изучения</a:t>
            </a:r>
            <a:r>
              <a:rPr sz="1800" b="1" spc="2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курса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«Робототехника», </a:t>
            </a:r>
            <a:r>
              <a:rPr sz="18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базовый</a:t>
            </a:r>
            <a:r>
              <a:rPr sz="1800" b="1" spc="6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уровень: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5" dirty="0">
                <a:latin typeface="Times New Roman"/>
                <a:cs typeface="Times New Roman"/>
              </a:rPr>
              <a:t>знание </a:t>
            </a:r>
            <a:r>
              <a:rPr sz="1800" dirty="0">
                <a:latin typeface="Times New Roman"/>
                <a:cs typeface="Times New Roman"/>
              </a:rPr>
              <a:t>простейших </a:t>
            </a:r>
            <a:r>
              <a:rPr sz="1800" spc="5" dirty="0">
                <a:latin typeface="Times New Roman"/>
                <a:cs typeface="Times New Roman"/>
              </a:rPr>
              <a:t>основ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механики;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10" dirty="0">
                <a:latin typeface="Times New Roman"/>
                <a:cs typeface="Times New Roman"/>
              </a:rPr>
              <a:t>виды </a:t>
            </a:r>
            <a:r>
              <a:rPr sz="1800" spc="-15" dirty="0">
                <a:latin typeface="Times New Roman"/>
                <a:cs typeface="Times New Roman"/>
              </a:rPr>
              <a:t>конструкций, </a:t>
            </a:r>
            <a:r>
              <a:rPr sz="1800" spc="-5" dirty="0">
                <a:latin typeface="Times New Roman"/>
                <a:cs typeface="Times New Roman"/>
              </a:rPr>
              <a:t>соединение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деталей;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5" dirty="0">
                <a:latin typeface="Times New Roman"/>
                <a:cs typeface="Times New Roman"/>
              </a:rPr>
              <a:t>последовательность </a:t>
            </a:r>
            <a:r>
              <a:rPr sz="1800" spc="-15" dirty="0">
                <a:latin typeface="Times New Roman"/>
                <a:cs typeface="Times New Roman"/>
              </a:rPr>
              <a:t>изготовления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конструкций;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5" dirty="0">
                <a:latin typeface="Times New Roman"/>
                <a:cs typeface="Times New Roman"/>
              </a:rPr>
              <a:t>целостное </a:t>
            </a:r>
            <a:r>
              <a:rPr sz="1800" spc="-10" dirty="0">
                <a:latin typeface="Times New Roman"/>
                <a:cs typeface="Times New Roman"/>
              </a:rPr>
              <a:t>представление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5" dirty="0">
                <a:latin typeface="Times New Roman"/>
                <a:cs typeface="Times New Roman"/>
              </a:rPr>
              <a:t>мире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техники;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10" dirty="0">
                <a:latin typeface="Times New Roman"/>
                <a:cs typeface="Times New Roman"/>
              </a:rPr>
              <a:t>последовательное создание </a:t>
            </a:r>
            <a:r>
              <a:rPr sz="1800" spc="-5" dirty="0">
                <a:latin typeface="Times New Roman"/>
                <a:cs typeface="Times New Roman"/>
              </a:rPr>
              <a:t>алгоритмических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действий;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spcBef>
                <a:spcPts val="5"/>
              </a:spcBef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0" dirty="0">
                <a:latin typeface="Times New Roman"/>
                <a:cs typeface="Times New Roman"/>
              </a:rPr>
              <a:t>начальное </a:t>
            </a:r>
            <a:r>
              <a:rPr sz="1800" spc="-5" dirty="0">
                <a:latin typeface="Times New Roman"/>
                <a:cs typeface="Times New Roman"/>
              </a:rPr>
              <a:t>программирование;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20" dirty="0">
                <a:latin typeface="Times New Roman"/>
                <a:cs typeface="Times New Roman"/>
              </a:rPr>
              <a:t>умение </a:t>
            </a:r>
            <a:r>
              <a:rPr sz="1800" spc="-10" dirty="0">
                <a:latin typeface="Times New Roman"/>
                <a:cs typeface="Times New Roman"/>
              </a:rPr>
              <a:t>реализовать </a:t>
            </a:r>
            <a:r>
              <a:rPr sz="1800" spc="-5" dirty="0">
                <a:latin typeface="Times New Roman"/>
                <a:cs typeface="Times New Roman"/>
              </a:rPr>
              <a:t>творческий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замысел;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5" dirty="0">
                <a:latin typeface="Times New Roman"/>
                <a:cs typeface="Times New Roman"/>
              </a:rPr>
              <a:t>знание </a:t>
            </a:r>
            <a:r>
              <a:rPr sz="1800" spc="-10" dirty="0">
                <a:latin typeface="Times New Roman"/>
                <a:cs typeface="Times New Roman"/>
              </a:rPr>
              <a:t>техники </a:t>
            </a:r>
            <a:r>
              <a:rPr sz="1800" dirty="0">
                <a:latin typeface="Times New Roman"/>
                <a:cs typeface="Times New Roman"/>
              </a:rPr>
              <a:t>безопасности при </a:t>
            </a:r>
            <a:r>
              <a:rPr sz="1800" spc="-5" dirty="0">
                <a:latin typeface="Times New Roman"/>
                <a:cs typeface="Times New Roman"/>
              </a:rPr>
              <a:t>работе </a:t>
            </a:r>
            <a:r>
              <a:rPr sz="1800" dirty="0">
                <a:latin typeface="Times New Roman"/>
                <a:cs typeface="Times New Roman"/>
              </a:rPr>
              <a:t>в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кабинете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Times New Roman"/>
                <a:cs typeface="Times New Roman"/>
              </a:rPr>
              <a:t>робототехники.</a:t>
            </a:r>
            <a:endParaRPr sz="1800">
              <a:latin typeface="Times New Roman"/>
              <a:cs typeface="Times New Roman"/>
            </a:endParaRPr>
          </a:p>
          <a:p>
            <a:pPr marL="2389505">
              <a:lnSpc>
                <a:spcPct val="100000"/>
              </a:lnSpc>
              <a:spcBef>
                <a:spcPts val="1190"/>
              </a:spcBef>
            </a:pPr>
            <a:r>
              <a:rPr sz="18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Иметь</a:t>
            </a:r>
            <a:r>
              <a:rPr sz="18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представление:</a:t>
            </a:r>
            <a:endParaRPr sz="1800">
              <a:latin typeface="Times New Roman"/>
              <a:cs typeface="Times New Roman"/>
            </a:endParaRPr>
          </a:p>
          <a:p>
            <a:pPr marL="2593975" lvl="1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594610" algn="l"/>
              </a:tabLst>
            </a:pP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5" dirty="0">
                <a:latin typeface="Times New Roman"/>
                <a:cs typeface="Times New Roman"/>
              </a:rPr>
              <a:t>базовых </a:t>
            </a:r>
            <a:r>
              <a:rPr sz="1800" spc="-15" dirty="0">
                <a:latin typeface="Times New Roman"/>
                <a:cs typeface="Times New Roman"/>
              </a:rPr>
              <a:t>конструкциях;</a:t>
            </a:r>
            <a:endParaRPr sz="1800">
              <a:latin typeface="Times New Roman"/>
              <a:cs typeface="Times New Roman"/>
            </a:endParaRPr>
          </a:p>
          <a:p>
            <a:pPr marL="2593975" lvl="1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594610" algn="l"/>
              </a:tabLst>
            </a:pP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5" dirty="0">
                <a:latin typeface="Times New Roman"/>
                <a:cs typeface="Times New Roman"/>
              </a:rPr>
              <a:t>правильности </a:t>
            </a:r>
            <a:r>
              <a:rPr sz="1800" dirty="0">
                <a:latin typeface="Times New Roman"/>
                <a:cs typeface="Times New Roman"/>
              </a:rPr>
              <a:t>и прочности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создания</a:t>
            </a:r>
            <a:endParaRPr sz="1800">
              <a:latin typeface="Times New Roman"/>
              <a:cs typeface="Times New Roman"/>
            </a:endParaRPr>
          </a:p>
          <a:p>
            <a:pPr marL="2389505">
              <a:lnSpc>
                <a:spcPct val="100000"/>
              </a:lnSpc>
            </a:pPr>
            <a:r>
              <a:rPr sz="1800" spc="-20" dirty="0">
                <a:latin typeface="Times New Roman"/>
                <a:cs typeface="Times New Roman"/>
              </a:rPr>
              <a:t>конструкции;</a:t>
            </a:r>
            <a:endParaRPr sz="1800">
              <a:latin typeface="Times New Roman"/>
              <a:cs typeface="Times New Roman"/>
            </a:endParaRPr>
          </a:p>
          <a:p>
            <a:pPr marL="2593975" lvl="1" indent="-205104">
              <a:lnSpc>
                <a:spcPct val="100000"/>
              </a:lnSpc>
              <a:spcBef>
                <a:spcPts val="5"/>
              </a:spcBef>
              <a:buSzPct val="94444"/>
              <a:buFont typeface="Wingdings"/>
              <a:buChar char=""/>
              <a:tabLst>
                <a:tab pos="2594610" algn="l"/>
              </a:tabLst>
            </a:pP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15" dirty="0">
                <a:latin typeface="Times New Roman"/>
                <a:cs typeface="Times New Roman"/>
              </a:rPr>
              <a:t>техническом </a:t>
            </a:r>
            <a:r>
              <a:rPr sz="1800" dirty="0">
                <a:latin typeface="Times New Roman"/>
                <a:cs typeface="Times New Roman"/>
              </a:rPr>
              <a:t>оснащении</a:t>
            </a:r>
            <a:r>
              <a:rPr sz="1800" spc="-20" dirty="0">
                <a:latin typeface="Times New Roman"/>
                <a:cs typeface="Times New Roman"/>
              </a:rPr>
              <a:t> конструкции.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711" y="1077213"/>
            <a:ext cx="511365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>
                <a:solidFill>
                  <a:srgbClr val="006FC0"/>
                </a:solidFill>
              </a:rPr>
              <a:t>Основные приемы обучения</a:t>
            </a:r>
            <a:r>
              <a:rPr spc="-55" dirty="0">
                <a:solidFill>
                  <a:srgbClr val="006FC0"/>
                </a:solidFill>
              </a:rPr>
              <a:t> </a:t>
            </a:r>
            <a:r>
              <a:rPr spc="-15" dirty="0">
                <a:solidFill>
                  <a:srgbClr val="006FC0"/>
                </a:solidFill>
              </a:rPr>
              <a:t>робототехнике: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94917" y="1725548"/>
            <a:ext cx="468376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6535" indent="-204470">
              <a:lnSpc>
                <a:spcPct val="100000"/>
              </a:lnSpc>
              <a:spcBef>
                <a:spcPts val="100"/>
              </a:spcBef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5" dirty="0">
                <a:latin typeface="Times New Roman"/>
                <a:cs typeface="Times New Roman"/>
              </a:rPr>
              <a:t>Конструирование </a:t>
            </a:r>
            <a:r>
              <a:rPr sz="1800" spc="-5" dirty="0">
                <a:latin typeface="Times New Roman"/>
                <a:cs typeface="Times New Roman"/>
              </a:rPr>
              <a:t>по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образцу</a:t>
            </a:r>
            <a:endParaRPr sz="1800">
              <a:latin typeface="Times New Roman"/>
              <a:cs typeface="Times New Roman"/>
            </a:endParaRPr>
          </a:p>
          <a:p>
            <a:pPr marL="217170" indent="-205104">
              <a:lnSpc>
                <a:spcPct val="100000"/>
              </a:lnSpc>
              <a:buSzPct val="94444"/>
              <a:buFont typeface="Wingdings"/>
              <a:buChar char=""/>
              <a:tabLst>
                <a:tab pos="217804" algn="l"/>
              </a:tabLst>
            </a:pPr>
            <a:r>
              <a:rPr sz="1800" spc="-15" dirty="0">
                <a:latin typeface="Times New Roman"/>
                <a:cs typeface="Times New Roman"/>
              </a:rPr>
              <a:t>Конструирование </a:t>
            </a:r>
            <a:r>
              <a:rPr sz="1800" spc="-5" dirty="0">
                <a:latin typeface="Times New Roman"/>
                <a:cs typeface="Times New Roman"/>
              </a:rPr>
              <a:t>по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модели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5" dirty="0">
                <a:latin typeface="Times New Roman"/>
                <a:cs typeface="Times New Roman"/>
              </a:rPr>
              <a:t>Конструирование </a:t>
            </a:r>
            <a:r>
              <a:rPr sz="1800" spc="-5" dirty="0">
                <a:latin typeface="Times New Roman"/>
                <a:cs typeface="Times New Roman"/>
              </a:rPr>
              <a:t>по </a:t>
            </a:r>
            <a:r>
              <a:rPr sz="1800" spc="-10" dirty="0">
                <a:latin typeface="Times New Roman"/>
                <a:cs typeface="Times New Roman"/>
              </a:rPr>
              <a:t>заданным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условиям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5" dirty="0">
                <a:latin typeface="Times New Roman"/>
                <a:cs typeface="Times New Roman"/>
              </a:rPr>
              <a:t>Конструирование </a:t>
            </a:r>
            <a:r>
              <a:rPr sz="1800" spc="-5" dirty="0">
                <a:latin typeface="Times New Roman"/>
                <a:cs typeface="Times New Roman"/>
              </a:rPr>
              <a:t>по </a:t>
            </a:r>
            <a:r>
              <a:rPr sz="1800" dirty="0">
                <a:latin typeface="Times New Roman"/>
                <a:cs typeface="Times New Roman"/>
              </a:rPr>
              <a:t>простейшим </a:t>
            </a:r>
            <a:r>
              <a:rPr sz="1800" spc="-5" dirty="0">
                <a:latin typeface="Times New Roman"/>
                <a:cs typeface="Times New Roman"/>
              </a:rPr>
              <a:t>чертежам</a:t>
            </a:r>
            <a:r>
              <a:rPr sz="1800" dirty="0">
                <a:latin typeface="Times New Roman"/>
                <a:cs typeface="Times New Roman"/>
              </a:rPr>
              <a:t> и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20" dirty="0">
                <a:latin typeface="Times New Roman"/>
                <a:cs typeface="Times New Roman"/>
              </a:rPr>
              <a:t>наглядным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Times New Roman"/>
                <a:cs typeface="Times New Roman"/>
              </a:rPr>
              <a:t>схемам</a:t>
            </a:r>
            <a:endParaRPr sz="1800">
              <a:latin typeface="Times New Roman"/>
              <a:cs typeface="Times New Roman"/>
            </a:endParaRPr>
          </a:p>
          <a:p>
            <a:pPr marL="216535" indent="-204470">
              <a:lnSpc>
                <a:spcPct val="100000"/>
              </a:lnSpc>
              <a:spcBef>
                <a:spcPts val="5"/>
              </a:spcBef>
              <a:buSzPct val="94444"/>
              <a:buFont typeface="Wingdings"/>
              <a:buChar char=""/>
              <a:tabLst>
                <a:tab pos="217170" algn="l"/>
              </a:tabLst>
            </a:pPr>
            <a:r>
              <a:rPr sz="1800" spc="-15" dirty="0">
                <a:latin typeface="Times New Roman"/>
                <a:cs typeface="Times New Roman"/>
              </a:rPr>
              <a:t>Конструирование </a:t>
            </a:r>
            <a:r>
              <a:rPr sz="1800" spc="-5" dirty="0">
                <a:latin typeface="Times New Roman"/>
                <a:cs typeface="Times New Roman"/>
              </a:rPr>
              <a:t>по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замыслу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000" y="2996183"/>
            <a:ext cx="3889248" cy="2916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711" y="1077213"/>
            <a:ext cx="215074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>
                <a:solidFill>
                  <a:srgbClr val="000000"/>
                </a:solidFill>
              </a:rPr>
              <a:t>Методы</a:t>
            </a:r>
            <a:r>
              <a:rPr spc="-12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обучения: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711" y="1656715"/>
            <a:ext cx="6872605" cy="34975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89990">
              <a:lnSpc>
                <a:spcPct val="100000"/>
              </a:lnSpc>
              <a:spcBef>
                <a:spcPts val="100"/>
              </a:spcBef>
              <a:buFont typeface="Times New Roman"/>
              <a:buChar char="-"/>
              <a:tabLst>
                <a:tab pos="545465" algn="l"/>
                <a:tab pos="546735" algn="l"/>
              </a:tabLst>
            </a:pPr>
            <a:r>
              <a:rPr sz="1800" b="1" spc="-20" dirty="0">
                <a:latin typeface="Times New Roman"/>
                <a:cs typeface="Times New Roman"/>
              </a:rPr>
              <a:t>Наглядные </a:t>
            </a:r>
            <a:r>
              <a:rPr sz="1800" spc="5" dirty="0">
                <a:latin typeface="Times New Roman"/>
                <a:cs typeface="Times New Roman"/>
              </a:rPr>
              <a:t>(просмотр </a:t>
            </a:r>
            <a:r>
              <a:rPr sz="1800" spc="-10" dirty="0">
                <a:latin typeface="Times New Roman"/>
                <a:cs typeface="Times New Roman"/>
              </a:rPr>
              <a:t>фрагментов  </a:t>
            </a:r>
            <a:r>
              <a:rPr sz="1800" spc="-20" dirty="0">
                <a:latin typeface="Times New Roman"/>
                <a:cs typeface="Times New Roman"/>
              </a:rPr>
              <a:t>мультипликационных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0" dirty="0">
                <a:latin typeface="Times New Roman"/>
                <a:cs typeface="Times New Roman"/>
              </a:rPr>
              <a:t>учебных </a:t>
            </a:r>
            <a:r>
              <a:rPr sz="1800" spc="-5" dirty="0">
                <a:latin typeface="Times New Roman"/>
                <a:cs typeface="Times New Roman"/>
              </a:rPr>
              <a:t>фильмов, </a:t>
            </a:r>
            <a:r>
              <a:rPr sz="1800" spc="-15" dirty="0">
                <a:latin typeface="Times New Roman"/>
                <a:cs typeface="Times New Roman"/>
              </a:rPr>
              <a:t>обучающих  </a:t>
            </a:r>
            <a:r>
              <a:rPr sz="1800" dirty="0">
                <a:latin typeface="Times New Roman"/>
                <a:cs typeface="Times New Roman"/>
              </a:rPr>
              <a:t>презентаций, </a:t>
            </a:r>
            <a:r>
              <a:rPr sz="1800" spc="-15" dirty="0">
                <a:latin typeface="Times New Roman"/>
                <a:cs typeface="Times New Roman"/>
              </a:rPr>
              <a:t>рассматривание </a:t>
            </a:r>
            <a:r>
              <a:rPr sz="1800" spc="-25" dirty="0">
                <a:latin typeface="Times New Roman"/>
                <a:cs typeface="Times New Roman"/>
              </a:rPr>
              <a:t>схем, </a:t>
            </a:r>
            <a:r>
              <a:rPr sz="1800" spc="-10" dirty="0">
                <a:latin typeface="Times New Roman"/>
                <a:cs typeface="Times New Roman"/>
              </a:rPr>
              <a:t>таблиц,</a:t>
            </a:r>
            <a:r>
              <a:rPr sz="1800" spc="1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иллюстраций,</a:t>
            </a:r>
            <a:endParaRPr sz="1800">
              <a:latin typeface="Times New Roman"/>
              <a:cs typeface="Times New Roman"/>
            </a:endParaRPr>
          </a:p>
          <a:p>
            <a:pPr marL="12700" marR="94996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дидактические игры, организация </a:t>
            </a:r>
            <a:r>
              <a:rPr sz="1800" spc="-10" dirty="0">
                <a:latin typeface="Times New Roman"/>
                <a:cs typeface="Times New Roman"/>
              </a:rPr>
              <a:t>выставок, личный </a:t>
            </a:r>
            <a:r>
              <a:rPr sz="1800" spc="-5" dirty="0">
                <a:latin typeface="Times New Roman"/>
                <a:cs typeface="Times New Roman"/>
              </a:rPr>
              <a:t>пример  </a:t>
            </a:r>
            <a:r>
              <a:rPr sz="1800" dirty="0">
                <a:latin typeface="Times New Roman"/>
                <a:cs typeface="Times New Roman"/>
              </a:rPr>
              <a:t>взрослых);</a:t>
            </a:r>
            <a:endParaRPr sz="1800">
              <a:latin typeface="Times New Roman"/>
              <a:cs typeface="Times New Roman"/>
            </a:endParaRPr>
          </a:p>
          <a:p>
            <a:pPr marL="12700" marR="1395095" algn="just">
              <a:lnSpc>
                <a:spcPct val="100000"/>
              </a:lnSpc>
              <a:buFont typeface="Times New Roman"/>
              <a:buChar char="-"/>
              <a:tabLst>
                <a:tab pos="546735" algn="l"/>
              </a:tabLst>
            </a:pPr>
            <a:r>
              <a:rPr sz="1800" b="1" spc="-15" dirty="0">
                <a:latin typeface="Times New Roman"/>
                <a:cs typeface="Times New Roman"/>
              </a:rPr>
              <a:t>Словесные </a:t>
            </a:r>
            <a:r>
              <a:rPr sz="1800" spc="-5" dirty="0">
                <a:latin typeface="Times New Roman"/>
                <a:cs typeface="Times New Roman"/>
              </a:rPr>
              <a:t>(чтение </a:t>
            </a:r>
            <a:r>
              <a:rPr sz="1800" spc="-25" dirty="0">
                <a:latin typeface="Times New Roman"/>
                <a:cs typeface="Times New Roman"/>
              </a:rPr>
              <a:t>художественной </a:t>
            </a:r>
            <a:r>
              <a:rPr sz="1800" spc="-15" dirty="0">
                <a:latin typeface="Times New Roman"/>
                <a:cs typeface="Times New Roman"/>
              </a:rPr>
              <a:t>литературы,  </a:t>
            </a:r>
            <a:r>
              <a:rPr sz="1800" spc="-5" dirty="0">
                <a:latin typeface="Times New Roman"/>
                <a:cs typeface="Times New Roman"/>
              </a:rPr>
              <a:t>загадки, </a:t>
            </a:r>
            <a:r>
              <a:rPr sz="1800" dirty="0">
                <a:latin typeface="Times New Roman"/>
                <a:cs typeface="Times New Roman"/>
              </a:rPr>
              <a:t>пословицы, </a:t>
            </a:r>
            <a:r>
              <a:rPr sz="1800" spc="-5" dirty="0">
                <a:latin typeface="Times New Roman"/>
                <a:cs typeface="Times New Roman"/>
              </a:rPr>
              <a:t>беседы, </a:t>
            </a:r>
            <a:r>
              <a:rPr sz="1800" spc="-15" dirty="0">
                <a:latin typeface="Times New Roman"/>
                <a:cs typeface="Times New Roman"/>
              </a:rPr>
              <a:t>дискуссии, моделирование  ситуации)</a:t>
            </a:r>
            <a:endParaRPr sz="1800">
              <a:latin typeface="Times New Roman"/>
              <a:cs typeface="Times New Roman"/>
            </a:endParaRPr>
          </a:p>
          <a:p>
            <a:pPr marL="1885314" marR="5080">
              <a:lnSpc>
                <a:spcPct val="100000"/>
              </a:lnSpc>
              <a:spcBef>
                <a:spcPts val="1410"/>
              </a:spcBef>
              <a:tabLst>
                <a:tab pos="2418715" algn="l"/>
                <a:tab pos="4028440" algn="l"/>
              </a:tabLst>
            </a:pPr>
            <a:r>
              <a:rPr sz="1800" dirty="0">
                <a:latin typeface="Times New Roman"/>
                <a:cs typeface="Times New Roman"/>
              </a:rPr>
              <a:t>-	</a:t>
            </a:r>
            <a:r>
              <a:rPr sz="1800" b="1" spc="-10" dirty="0">
                <a:latin typeface="Times New Roman"/>
                <a:cs typeface="Times New Roman"/>
              </a:rPr>
              <a:t>Практические	</a:t>
            </a:r>
            <a:r>
              <a:rPr sz="1800" dirty="0">
                <a:latin typeface="Times New Roman"/>
                <a:cs typeface="Times New Roman"/>
              </a:rPr>
              <a:t>(проекты, игровые </a:t>
            </a:r>
            <a:r>
              <a:rPr sz="1800" spc="-15" dirty="0">
                <a:latin typeface="Times New Roman"/>
                <a:cs typeface="Times New Roman"/>
              </a:rPr>
              <a:t>ситуации,  </a:t>
            </a:r>
            <a:r>
              <a:rPr sz="1800" spc="-10" dirty="0">
                <a:latin typeface="Times New Roman"/>
                <a:cs typeface="Times New Roman"/>
              </a:rPr>
              <a:t>элементарная </a:t>
            </a:r>
            <a:r>
              <a:rPr sz="1800" spc="-20" dirty="0">
                <a:latin typeface="Times New Roman"/>
                <a:cs typeface="Times New Roman"/>
              </a:rPr>
              <a:t>поисковая </a:t>
            </a:r>
            <a:r>
              <a:rPr sz="1800" dirty="0">
                <a:latin typeface="Times New Roman"/>
                <a:cs typeface="Times New Roman"/>
              </a:rPr>
              <a:t>деятельность </a:t>
            </a:r>
            <a:r>
              <a:rPr sz="1800" spc="-5" dirty="0">
                <a:latin typeface="Times New Roman"/>
                <a:cs typeface="Times New Roman"/>
              </a:rPr>
              <a:t>(опыты </a:t>
            </a:r>
            <a:r>
              <a:rPr sz="1800" dirty="0">
                <a:latin typeface="Times New Roman"/>
                <a:cs typeface="Times New Roman"/>
              </a:rPr>
              <a:t>с  постройками), </a:t>
            </a:r>
            <a:r>
              <a:rPr sz="1800" spc="-10" dirty="0">
                <a:latin typeface="Times New Roman"/>
                <a:cs typeface="Times New Roman"/>
              </a:rPr>
              <a:t>обыгрывание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постройки,</a:t>
            </a:r>
            <a:endParaRPr sz="1800">
              <a:latin typeface="Times New Roman"/>
              <a:cs typeface="Times New Roman"/>
            </a:endParaRPr>
          </a:p>
          <a:p>
            <a:pPr marL="1885314">
              <a:lnSpc>
                <a:spcPct val="100000"/>
              </a:lnSpc>
              <a:spcBef>
                <a:spcPts val="5"/>
              </a:spcBef>
            </a:pPr>
            <a:r>
              <a:rPr sz="1800" spc="-15" dirty="0">
                <a:latin typeface="Times New Roman"/>
                <a:cs typeface="Times New Roman"/>
              </a:rPr>
              <a:t>моделирование ситуации, </a:t>
            </a:r>
            <a:r>
              <a:rPr sz="1800" spc="-25" dirty="0">
                <a:latin typeface="Times New Roman"/>
                <a:cs typeface="Times New Roman"/>
              </a:rPr>
              <a:t>конкурсы,</a:t>
            </a:r>
            <a:r>
              <a:rPr sz="1800" spc="19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физминутки).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4370" y="1061973"/>
            <a:ext cx="4513580" cy="194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Знания, </a:t>
            </a:r>
            <a:r>
              <a:rPr sz="1800" spc="-20" dirty="0">
                <a:latin typeface="Times New Roman"/>
                <a:cs typeface="Times New Roman"/>
              </a:rPr>
              <a:t>умения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0" dirty="0">
                <a:latin typeface="Times New Roman"/>
                <a:cs typeface="Times New Roman"/>
              </a:rPr>
              <a:t>навыки, </a:t>
            </a:r>
            <a:r>
              <a:rPr sz="1800" spc="-15" dirty="0">
                <a:latin typeface="Times New Roman"/>
                <a:cs typeface="Times New Roman"/>
              </a:rPr>
              <a:t>полученные  </a:t>
            </a:r>
            <a:r>
              <a:rPr sz="1800" spc="-10" dirty="0">
                <a:latin typeface="Times New Roman"/>
                <a:cs typeface="Times New Roman"/>
              </a:rPr>
              <a:t>воспитанниками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20" dirty="0">
                <a:latin typeface="Times New Roman"/>
                <a:cs typeface="Times New Roman"/>
              </a:rPr>
              <a:t>детском </a:t>
            </a:r>
            <a:r>
              <a:rPr sz="1800" spc="-50" dirty="0">
                <a:latin typeface="Times New Roman"/>
                <a:cs typeface="Times New Roman"/>
              </a:rPr>
              <a:t>саду,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0" dirty="0">
                <a:latin typeface="Times New Roman"/>
                <a:cs typeface="Times New Roman"/>
              </a:rPr>
              <a:t>рамках  </a:t>
            </a:r>
            <a:r>
              <a:rPr sz="1800" spc="-5" dirty="0">
                <a:latin typeface="Times New Roman"/>
                <a:cs typeface="Times New Roman"/>
              </a:rPr>
              <a:t>программы по преемственности, </a:t>
            </a:r>
            <a:r>
              <a:rPr sz="1800" spc="-20" dirty="0">
                <a:latin typeface="Times New Roman"/>
                <a:cs typeface="Times New Roman"/>
              </a:rPr>
              <a:t>находят </a:t>
            </a:r>
            <a:r>
              <a:rPr sz="1800" spc="-5" dirty="0">
                <a:latin typeface="Times New Roman"/>
                <a:cs typeface="Times New Roman"/>
              </a:rPr>
              <a:t>свое  </a:t>
            </a:r>
            <a:r>
              <a:rPr sz="1800" spc="-10" dirty="0">
                <a:latin typeface="Times New Roman"/>
                <a:cs typeface="Times New Roman"/>
              </a:rPr>
              <a:t>применение </a:t>
            </a:r>
            <a:r>
              <a:rPr sz="1800" dirty="0">
                <a:latin typeface="Times New Roman"/>
                <a:cs typeface="Times New Roman"/>
              </a:rPr>
              <a:t>в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общеобразовательных</a:t>
            </a:r>
            <a:endParaRPr sz="1800">
              <a:latin typeface="Times New Roman"/>
              <a:cs typeface="Times New Roman"/>
            </a:endParaRPr>
          </a:p>
          <a:p>
            <a:pPr marL="12700" marR="69850" algn="just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Times New Roman"/>
                <a:cs typeface="Times New Roman"/>
              </a:rPr>
              <a:t>учреждениях, </a:t>
            </a:r>
            <a:r>
              <a:rPr sz="1800" spc="-5" dirty="0">
                <a:latin typeface="Times New Roman"/>
                <a:cs typeface="Times New Roman"/>
              </a:rPr>
              <a:t>учреждениях </a:t>
            </a:r>
            <a:r>
              <a:rPr sz="1800" spc="-10" dirty="0">
                <a:latin typeface="Times New Roman"/>
                <a:cs typeface="Times New Roman"/>
              </a:rPr>
              <a:t>дополнительного  </a:t>
            </a:r>
            <a:r>
              <a:rPr sz="1800" spc="-5" dirty="0">
                <a:latin typeface="Times New Roman"/>
                <a:cs typeface="Times New Roman"/>
              </a:rPr>
              <a:t>образования, </a:t>
            </a:r>
            <a:r>
              <a:rPr sz="1800" spc="-20" dirty="0">
                <a:latin typeface="Times New Roman"/>
                <a:cs typeface="Times New Roman"/>
              </a:rPr>
              <a:t>которые оборудованы </a:t>
            </a:r>
            <a:r>
              <a:rPr sz="1800" dirty="0">
                <a:latin typeface="Times New Roman"/>
                <a:cs typeface="Times New Roman"/>
              </a:rPr>
              <a:t>роботами  </a:t>
            </a:r>
            <a:r>
              <a:rPr sz="1800" spc="-10" dirty="0">
                <a:latin typeface="Times New Roman"/>
                <a:cs typeface="Times New Roman"/>
              </a:rPr>
              <a:t>более </a:t>
            </a:r>
            <a:r>
              <a:rPr sz="1800" spc="-25" dirty="0">
                <a:latin typeface="Times New Roman"/>
                <a:cs typeface="Times New Roman"/>
              </a:rPr>
              <a:t>высокого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поколения.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221223" y="2054352"/>
            <a:ext cx="2950464" cy="39349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08048" y="3069335"/>
            <a:ext cx="2301240" cy="3069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06896" y="4492752"/>
            <a:ext cx="1225550" cy="1005840"/>
          </a:xfrm>
          <a:custGeom>
            <a:avLst/>
            <a:gdLst/>
            <a:ahLst/>
            <a:cxnLst/>
            <a:rect l="l" t="t" r="r" b="b"/>
            <a:pathLst>
              <a:path w="1225550" h="1005839">
                <a:moveTo>
                  <a:pt x="612648" y="0"/>
                </a:moveTo>
                <a:lnTo>
                  <a:pt x="467995" y="384175"/>
                </a:lnTo>
                <a:lnTo>
                  <a:pt x="0" y="384175"/>
                </a:lnTo>
                <a:lnTo>
                  <a:pt x="378586" y="621665"/>
                </a:lnTo>
                <a:lnTo>
                  <a:pt x="234060" y="1005840"/>
                </a:lnTo>
                <a:lnTo>
                  <a:pt x="612648" y="768350"/>
                </a:lnTo>
                <a:lnTo>
                  <a:pt x="991234" y="1005840"/>
                </a:lnTo>
                <a:lnTo>
                  <a:pt x="846708" y="621665"/>
                </a:lnTo>
                <a:lnTo>
                  <a:pt x="1225296" y="384175"/>
                </a:lnTo>
                <a:lnTo>
                  <a:pt x="757301" y="384175"/>
                </a:lnTo>
                <a:lnTo>
                  <a:pt x="612648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06896" y="4492752"/>
            <a:ext cx="1225550" cy="1005840"/>
          </a:xfrm>
          <a:custGeom>
            <a:avLst/>
            <a:gdLst/>
            <a:ahLst/>
            <a:cxnLst/>
            <a:rect l="l" t="t" r="r" b="b"/>
            <a:pathLst>
              <a:path w="1225550" h="1005839">
                <a:moveTo>
                  <a:pt x="0" y="384175"/>
                </a:moveTo>
                <a:lnTo>
                  <a:pt x="467995" y="384175"/>
                </a:lnTo>
                <a:lnTo>
                  <a:pt x="612648" y="0"/>
                </a:lnTo>
                <a:lnTo>
                  <a:pt x="757301" y="384175"/>
                </a:lnTo>
                <a:lnTo>
                  <a:pt x="1225296" y="384175"/>
                </a:lnTo>
                <a:lnTo>
                  <a:pt x="846708" y="621665"/>
                </a:lnTo>
                <a:lnTo>
                  <a:pt x="991234" y="1005840"/>
                </a:lnTo>
                <a:lnTo>
                  <a:pt x="612648" y="768350"/>
                </a:lnTo>
                <a:lnTo>
                  <a:pt x="234060" y="1005840"/>
                </a:lnTo>
                <a:lnTo>
                  <a:pt x="378586" y="621665"/>
                </a:lnTo>
                <a:lnTo>
                  <a:pt x="0" y="384175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94917" y="1419605"/>
            <a:ext cx="6459855" cy="29540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8935">
              <a:lnSpc>
                <a:spcPct val="100000"/>
              </a:lnSpc>
              <a:spcBef>
                <a:spcPts val="105"/>
              </a:spcBef>
            </a:pPr>
            <a:r>
              <a:rPr sz="1600" spc="-5" dirty="0">
                <a:latin typeface="Times New Roman"/>
                <a:cs typeface="Times New Roman"/>
              </a:rPr>
              <a:t>Образовательная </a:t>
            </a:r>
            <a:r>
              <a:rPr sz="1600" spc="-15" dirty="0">
                <a:latin typeface="Times New Roman"/>
                <a:cs typeface="Times New Roman"/>
              </a:rPr>
              <a:t>робототехника </a:t>
            </a:r>
            <a:r>
              <a:rPr sz="1600" dirty="0">
                <a:latin typeface="Times New Roman"/>
                <a:cs typeface="Times New Roman"/>
              </a:rPr>
              <a:t>в профессиональном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становлении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spc="-15" dirty="0">
                <a:latin typeface="Times New Roman"/>
                <a:cs typeface="Times New Roman"/>
              </a:rPr>
              <a:t>дошкольников </a:t>
            </a:r>
            <a:r>
              <a:rPr sz="1600" spc="-10" dirty="0">
                <a:latin typeface="Times New Roman"/>
                <a:cs typeface="Times New Roman"/>
              </a:rPr>
              <a:t>влияет </a:t>
            </a:r>
            <a:r>
              <a:rPr sz="1600" dirty="0">
                <a:latin typeface="Times New Roman"/>
                <a:cs typeface="Times New Roman"/>
              </a:rPr>
              <a:t>на </a:t>
            </a:r>
            <a:r>
              <a:rPr sz="1600" spc="5" dirty="0">
                <a:latin typeface="Times New Roman"/>
                <a:cs typeface="Times New Roman"/>
              </a:rPr>
              <a:t>построение </a:t>
            </a:r>
            <a:r>
              <a:rPr sz="1600" spc="-5" dirty="0">
                <a:latin typeface="Times New Roman"/>
                <a:cs typeface="Times New Roman"/>
              </a:rPr>
              <a:t>приоритетов </a:t>
            </a:r>
            <a:r>
              <a:rPr sz="1600" spc="5" dirty="0">
                <a:latin typeface="Times New Roman"/>
                <a:cs typeface="Times New Roman"/>
              </a:rPr>
              <a:t>при</a:t>
            </a:r>
            <a:r>
              <a:rPr sz="1600" spc="-6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профессиональном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самоопределении </a:t>
            </a:r>
            <a:r>
              <a:rPr sz="1600" dirty="0">
                <a:latin typeface="Times New Roman"/>
                <a:cs typeface="Times New Roman"/>
              </a:rPr>
              <a:t>в </a:t>
            </a:r>
            <a:r>
              <a:rPr sz="1600" spc="-5" dirty="0">
                <a:latin typeface="Times New Roman"/>
                <a:cs typeface="Times New Roman"/>
              </a:rPr>
              <a:t>век </a:t>
            </a:r>
            <a:r>
              <a:rPr sz="1600" spc="-15" dirty="0">
                <a:latin typeface="Times New Roman"/>
                <a:cs typeface="Times New Roman"/>
              </a:rPr>
              <a:t>технологического </a:t>
            </a:r>
            <a:r>
              <a:rPr sz="1600" dirty="0">
                <a:latin typeface="Times New Roman"/>
                <a:cs typeface="Times New Roman"/>
              </a:rPr>
              <a:t>и </a:t>
            </a:r>
            <a:r>
              <a:rPr sz="1600" spc="-5" dirty="0">
                <a:latin typeface="Times New Roman"/>
                <a:cs typeface="Times New Roman"/>
              </a:rPr>
              <a:t>информационного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прогресса.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00">
              <a:latin typeface="Times New Roman"/>
              <a:cs typeface="Times New Roman"/>
            </a:endParaRPr>
          </a:p>
          <a:p>
            <a:pPr marL="12700" marR="513715" indent="356235">
              <a:lnSpc>
                <a:spcPct val="100000"/>
              </a:lnSpc>
            </a:pPr>
            <a:r>
              <a:rPr sz="1600" dirty="0">
                <a:latin typeface="Times New Roman"/>
                <a:cs typeface="Times New Roman"/>
              </a:rPr>
              <a:t>Само </a:t>
            </a:r>
            <a:r>
              <a:rPr sz="1600" spc="-5" dirty="0">
                <a:latin typeface="Times New Roman"/>
                <a:cs typeface="Times New Roman"/>
              </a:rPr>
              <a:t>современное образование </a:t>
            </a:r>
            <a:r>
              <a:rPr sz="1600" spc="5" dirty="0">
                <a:latin typeface="Times New Roman"/>
                <a:cs typeface="Times New Roman"/>
              </a:rPr>
              <a:t>тесно </a:t>
            </a:r>
            <a:r>
              <a:rPr sz="1600" dirty="0">
                <a:latin typeface="Times New Roman"/>
                <a:cs typeface="Times New Roman"/>
              </a:rPr>
              <a:t>связано с </a:t>
            </a:r>
            <a:r>
              <a:rPr sz="1600" spc="-5" dirty="0">
                <a:latin typeface="Times New Roman"/>
                <a:cs typeface="Times New Roman"/>
              </a:rPr>
              <a:t>применением  </a:t>
            </a:r>
            <a:r>
              <a:rPr sz="1600" dirty="0">
                <a:latin typeface="Times New Roman"/>
                <a:cs typeface="Times New Roman"/>
              </a:rPr>
              <a:t>информационных </a:t>
            </a:r>
            <a:r>
              <a:rPr sz="1600" spc="-5" dirty="0">
                <a:latin typeface="Times New Roman"/>
                <a:cs typeface="Times New Roman"/>
              </a:rPr>
              <a:t>разработок </a:t>
            </a:r>
            <a:r>
              <a:rPr sz="1600" dirty="0">
                <a:latin typeface="Times New Roman"/>
                <a:cs typeface="Times New Roman"/>
              </a:rPr>
              <a:t>и </a:t>
            </a:r>
            <a:r>
              <a:rPr sz="1600" spc="-15" dirty="0">
                <a:latin typeface="Times New Roman"/>
                <a:cs typeface="Times New Roman"/>
              </a:rPr>
              <a:t>робототехники, </a:t>
            </a:r>
            <a:r>
              <a:rPr sz="1600" spc="5" dirty="0">
                <a:latin typeface="Times New Roman"/>
                <a:cs typeface="Times New Roman"/>
              </a:rPr>
              <a:t>востребованных </a:t>
            </a:r>
            <a:r>
              <a:rPr sz="1600" spc="-5" dirty="0">
                <a:latin typeface="Times New Roman"/>
                <a:cs typeface="Times New Roman"/>
              </a:rPr>
              <a:t>для  </a:t>
            </a:r>
            <a:r>
              <a:rPr sz="1600" dirty="0">
                <a:latin typeface="Times New Roman"/>
                <a:cs typeface="Times New Roman"/>
              </a:rPr>
              <a:t>решения </a:t>
            </a:r>
            <a:r>
              <a:rPr sz="1600" spc="-15" dirty="0">
                <a:latin typeface="Times New Roman"/>
                <a:cs typeface="Times New Roman"/>
              </a:rPr>
              <a:t>задач широкого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профиля.</a:t>
            </a:r>
            <a:endParaRPr sz="16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600" spc="-25" dirty="0">
                <a:latin typeface="Times New Roman"/>
                <a:cs typeface="Times New Roman"/>
              </a:rPr>
              <a:t>Такое </a:t>
            </a:r>
            <a:r>
              <a:rPr sz="1600" spc="-5" dirty="0">
                <a:latin typeface="Times New Roman"/>
                <a:cs typeface="Times New Roman"/>
              </a:rPr>
              <a:t>взаимодействие </a:t>
            </a:r>
            <a:r>
              <a:rPr sz="1600" spc="-10" dirty="0">
                <a:latin typeface="Times New Roman"/>
                <a:cs typeface="Times New Roman"/>
              </a:rPr>
              <a:t>обеспечивает </a:t>
            </a:r>
            <a:r>
              <a:rPr sz="1600" spc="-5" dirty="0">
                <a:latin typeface="Times New Roman"/>
                <a:cs typeface="Times New Roman"/>
              </a:rPr>
              <a:t>условия для </a:t>
            </a:r>
            <a:r>
              <a:rPr sz="1600" dirty="0">
                <a:latin typeface="Times New Roman"/>
                <a:cs typeface="Times New Roman"/>
              </a:rPr>
              <a:t>организации  </a:t>
            </a:r>
            <a:r>
              <a:rPr sz="1600" spc="-5" dirty="0">
                <a:latin typeface="Times New Roman"/>
                <a:cs typeface="Times New Roman"/>
              </a:rPr>
              <a:t>инновационной </a:t>
            </a:r>
            <a:r>
              <a:rPr sz="1600" dirty="0">
                <a:latin typeface="Times New Roman"/>
                <a:cs typeface="Times New Roman"/>
              </a:rPr>
              <a:t>деятельности, развития </a:t>
            </a:r>
            <a:r>
              <a:rPr sz="1600" spc="-15" dirty="0">
                <a:latin typeface="Times New Roman"/>
                <a:cs typeface="Times New Roman"/>
              </a:rPr>
              <a:t>научно-технического </a:t>
            </a:r>
            <a:r>
              <a:rPr sz="1600" spc="-5" dirty="0">
                <a:latin typeface="Times New Roman"/>
                <a:cs typeface="Times New Roman"/>
              </a:rPr>
              <a:t>потенциала,  </a:t>
            </a:r>
            <a:r>
              <a:rPr sz="1600" spc="-15" dirty="0">
                <a:latin typeface="Times New Roman"/>
                <a:cs typeface="Times New Roman"/>
              </a:rPr>
              <a:t>стимуляции </a:t>
            </a:r>
            <a:r>
              <a:rPr sz="1600" dirty="0">
                <a:latin typeface="Times New Roman"/>
                <a:cs typeface="Times New Roman"/>
              </a:rPr>
              <a:t>социальной активности, </a:t>
            </a:r>
            <a:r>
              <a:rPr sz="1600" spc="-5" dirty="0">
                <a:latin typeface="Times New Roman"/>
                <a:cs typeface="Times New Roman"/>
              </a:rPr>
              <a:t>как </a:t>
            </a:r>
            <a:r>
              <a:rPr sz="1600" dirty="0">
                <a:latin typeface="Times New Roman"/>
                <a:cs typeface="Times New Roman"/>
              </a:rPr>
              <a:t>в</a:t>
            </a:r>
            <a:r>
              <a:rPr sz="1600" spc="-7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отдельном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Times New Roman"/>
                <a:cs typeface="Times New Roman"/>
              </a:rPr>
              <a:t>общеобразовательном </a:t>
            </a:r>
            <a:r>
              <a:rPr sz="1600" spc="-5" dirty="0">
                <a:latin typeface="Times New Roman"/>
                <a:cs typeface="Times New Roman"/>
              </a:rPr>
              <a:t>учреждении, </a:t>
            </a:r>
            <a:r>
              <a:rPr sz="1600" spc="10" dirty="0">
                <a:latin typeface="Times New Roman"/>
                <a:cs typeface="Times New Roman"/>
              </a:rPr>
              <a:t>так </a:t>
            </a:r>
            <a:r>
              <a:rPr sz="1600" dirty="0">
                <a:latin typeface="Times New Roman"/>
                <a:cs typeface="Times New Roman"/>
              </a:rPr>
              <a:t>и в </a:t>
            </a:r>
            <a:r>
              <a:rPr sz="1600" spc="5" dirty="0">
                <a:latin typeface="Times New Roman"/>
                <a:cs typeface="Times New Roman"/>
              </a:rPr>
              <a:t>масштабах</a:t>
            </a:r>
            <a:r>
              <a:rPr sz="1600" spc="-7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государства.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63058" y="1077214"/>
            <a:ext cx="2992755" cy="440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Современные</a:t>
            </a:r>
            <a:r>
              <a:rPr sz="2400" b="1" spc="-3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дети</a:t>
            </a:r>
            <a:endParaRPr sz="24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- </a:t>
            </a:r>
            <a:r>
              <a:rPr sz="2400" b="1" spc="-30" dirty="0">
                <a:solidFill>
                  <a:srgbClr val="6F2F9F"/>
                </a:solidFill>
                <a:latin typeface="Arial"/>
                <a:cs typeface="Arial"/>
              </a:rPr>
              <a:t>это</a:t>
            </a:r>
            <a:r>
              <a:rPr sz="2400" b="1" spc="-2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6F2F9F"/>
                </a:solidFill>
                <a:latin typeface="Arial"/>
                <a:cs typeface="Arial"/>
              </a:rPr>
              <a:t>будущие</a:t>
            </a:r>
            <a:endParaRPr sz="2400">
              <a:latin typeface="Arial"/>
              <a:cs typeface="Arial"/>
            </a:endParaRPr>
          </a:p>
          <a:p>
            <a:pPr marL="366395" marR="353695" indent="-4445" algn="ctr">
              <a:lnSpc>
                <a:spcPct val="100000"/>
              </a:lnSpc>
            </a:pP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граждане  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нашей</a:t>
            </a:r>
            <a:r>
              <a:rPr sz="2400" b="1" spc="-5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страны!</a:t>
            </a:r>
            <a:endParaRPr sz="2400">
              <a:latin typeface="Arial"/>
              <a:cs typeface="Arial"/>
            </a:endParaRPr>
          </a:p>
          <a:p>
            <a:pPr marL="518795" marR="507365" algn="ctr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О 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того,</a:t>
            </a:r>
            <a:r>
              <a:rPr sz="2400" b="1" spc="-12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Arial"/>
                <a:cs typeface="Arial"/>
              </a:rPr>
              <a:t>какие  </a:t>
            </a:r>
            <a:r>
              <a:rPr sz="2400" b="1" spc="-25" dirty="0">
                <a:solidFill>
                  <a:srgbClr val="6F2F9F"/>
                </a:solidFill>
                <a:latin typeface="Arial"/>
                <a:cs typeface="Arial"/>
              </a:rPr>
              <a:t>условия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мы</a:t>
            </a:r>
            <a:endParaRPr sz="2400">
              <a:latin typeface="Arial"/>
              <a:cs typeface="Arial"/>
            </a:endParaRPr>
          </a:p>
          <a:p>
            <a:pPr marL="73660" marR="65405" indent="4445" algn="ctr">
              <a:lnSpc>
                <a:spcPct val="100000"/>
              </a:lnSpc>
            </a:pPr>
            <a:r>
              <a:rPr sz="2400" b="1" spc="-5" dirty="0">
                <a:solidFill>
                  <a:srgbClr val="6F2F9F"/>
                </a:solidFill>
                <a:latin typeface="Arial"/>
                <a:cs typeface="Arial"/>
              </a:rPr>
              <a:t>создадим 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для 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них  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сейчас, 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зависит</a:t>
            </a:r>
            <a:r>
              <a:rPr sz="2400" b="1" spc="-114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их  дальнейшее</a:t>
            </a:r>
            <a:endParaRPr sz="2400">
              <a:latin typeface="Arial"/>
              <a:cs typeface="Arial"/>
            </a:endParaRPr>
          </a:p>
          <a:p>
            <a:pPr marL="5715" algn="ctr">
              <a:lnSpc>
                <a:spcPct val="100000"/>
              </a:lnSpc>
              <a:spcBef>
                <a:spcPts val="5"/>
              </a:spcBef>
            </a:pP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личностное 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и</a:t>
            </a:r>
            <a:endParaRPr sz="2400">
              <a:latin typeface="Arial"/>
              <a:cs typeface="Arial"/>
            </a:endParaRPr>
          </a:p>
          <a:p>
            <a:pPr marL="12065" marR="5080" algn="ctr">
              <a:lnSpc>
                <a:spcPts val="2810"/>
              </a:lnSpc>
              <a:spcBef>
                <a:spcPts val="150"/>
              </a:spcBef>
            </a:pP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п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ро</a:t>
            </a:r>
            <a:r>
              <a:rPr sz="2400" b="1" spc="-65" dirty="0">
                <a:solidFill>
                  <a:srgbClr val="6F2F9F"/>
                </a:solidFill>
                <a:latin typeface="Arial"/>
                <a:cs typeface="Arial"/>
              </a:rPr>
              <a:t>ф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е</a:t>
            </a:r>
            <a:r>
              <a:rPr sz="2400" b="1" spc="5" dirty="0">
                <a:solidFill>
                  <a:srgbClr val="6F2F9F"/>
                </a:solidFill>
                <a:latin typeface="Arial"/>
                <a:cs typeface="Arial"/>
              </a:rPr>
              <a:t>сс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и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о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н</a:t>
            </a:r>
            <a:r>
              <a:rPr sz="2400" b="1" spc="5" dirty="0">
                <a:solidFill>
                  <a:srgbClr val="6F2F9F"/>
                </a:solidFill>
                <a:latin typeface="Arial"/>
                <a:cs typeface="Arial"/>
              </a:rPr>
              <a:t>ал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ь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ое  </a:t>
            </a:r>
            <a:r>
              <a:rPr sz="2400" b="1" spc="-20" dirty="0">
                <a:solidFill>
                  <a:srgbClr val="6F2F9F"/>
                </a:solidFill>
                <a:latin typeface="Arial"/>
                <a:cs typeface="Arial"/>
              </a:rPr>
              <a:t>будущее!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9495" y="475487"/>
            <a:ext cx="4248912" cy="5666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3999" cy="6857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1421968"/>
            <a:ext cx="70567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10" dirty="0">
                <a:solidFill>
                  <a:srgbClr val="006FC0"/>
                </a:solidFill>
              </a:rPr>
              <a:t>Спасибо </a:t>
            </a:r>
            <a:r>
              <a:rPr sz="5400" dirty="0">
                <a:solidFill>
                  <a:srgbClr val="006FC0"/>
                </a:solidFill>
              </a:rPr>
              <a:t>за </a:t>
            </a:r>
            <a:r>
              <a:rPr sz="5400" spc="-5" dirty="0">
                <a:solidFill>
                  <a:srgbClr val="006FC0"/>
                </a:solidFill>
              </a:rPr>
              <a:t>внимание</a:t>
            </a:r>
            <a:r>
              <a:rPr sz="5400" spc="-135" dirty="0">
                <a:solidFill>
                  <a:srgbClr val="006FC0"/>
                </a:solidFill>
              </a:rPr>
              <a:t> </a:t>
            </a:r>
            <a:r>
              <a:rPr sz="5400" dirty="0">
                <a:solidFill>
                  <a:srgbClr val="006FC0"/>
                </a:solidFill>
              </a:rPr>
              <a:t>!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3563111" y="2996183"/>
            <a:ext cx="2566416" cy="25664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srgbClr val="002060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71159" y="3142488"/>
            <a:ext cx="2161032" cy="28773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70632" y="3142488"/>
            <a:ext cx="2423160" cy="24201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14400" y="1524000"/>
            <a:ext cx="632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дополнительно программы технической направленности «Я у мамы инженер» для детей дошкольного возраста 5-7 лет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75941" y="3814698"/>
            <a:ext cx="6148705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7495" marR="267970" algn="ctr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Сегодня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сложно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встретить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человека, </a:t>
            </a:r>
            <a:r>
              <a:rPr sz="18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который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был </a:t>
            </a:r>
            <a:r>
              <a:rPr sz="18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бы 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далек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от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технического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мира.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Технический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мир 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совершенствуется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и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продвигается</a:t>
            </a:r>
            <a:r>
              <a:rPr sz="1800" b="1" spc="2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вперед</a:t>
            </a:r>
            <a:endParaRPr sz="1800">
              <a:latin typeface="Times New Roman"/>
              <a:cs typeface="Times New Roman"/>
            </a:endParaRPr>
          </a:p>
          <a:p>
            <a:pPr marL="6350" algn="ctr">
              <a:lnSpc>
                <a:spcPct val="100000"/>
              </a:lnSpc>
            </a:pP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незамедлительно.</a:t>
            </a:r>
            <a:endParaRPr sz="18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8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Наблюдая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за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деятельностью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дошкольников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в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детском </a:t>
            </a:r>
            <a:r>
              <a:rPr sz="1800" b="1" spc="-40" dirty="0">
                <a:solidFill>
                  <a:srgbClr val="006FC0"/>
                </a:solidFill>
                <a:latin typeface="Times New Roman"/>
                <a:cs typeface="Times New Roman"/>
              </a:rPr>
              <a:t>саду,  </a:t>
            </a:r>
            <a:r>
              <a:rPr sz="18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можно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сказать, что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конструирование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является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одной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из 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самых </a:t>
            </a:r>
            <a:r>
              <a:rPr sz="1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любимых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и </a:t>
            </a:r>
            <a:r>
              <a:rPr sz="1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занимательных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занятий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для</a:t>
            </a:r>
            <a:r>
              <a:rPr sz="1800" b="1" spc="17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детей.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48383" y="0"/>
            <a:ext cx="2715767" cy="3621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28744" y="0"/>
            <a:ext cx="2734055" cy="3648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29055" y="691895"/>
            <a:ext cx="4029455" cy="5376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4815" y="1197863"/>
            <a:ext cx="3541776" cy="4724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79520" y="2401823"/>
            <a:ext cx="4885944" cy="36636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62711" y="929716"/>
            <a:ext cx="435800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0" dirty="0">
                <a:solidFill>
                  <a:srgbClr val="6F2F9F"/>
                </a:solidFill>
              </a:rPr>
              <a:t>Студия </a:t>
            </a:r>
            <a:r>
              <a:rPr sz="3000" spc="-5" dirty="0">
                <a:solidFill>
                  <a:srgbClr val="6F2F9F"/>
                </a:solidFill>
              </a:rPr>
              <a:t>по</a:t>
            </a:r>
            <a:r>
              <a:rPr sz="3000" dirty="0">
                <a:solidFill>
                  <a:srgbClr val="6F2F9F"/>
                </a:solidFill>
              </a:rPr>
              <a:t> </a:t>
            </a:r>
            <a:r>
              <a:rPr sz="3000" spc="-30" dirty="0">
                <a:solidFill>
                  <a:srgbClr val="6F2F9F"/>
                </a:solidFill>
              </a:rPr>
              <a:t>робототехнике</a:t>
            </a:r>
            <a:endParaRPr sz="3000"/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000" dirty="0">
                <a:solidFill>
                  <a:srgbClr val="6F2F9F"/>
                </a:solidFill>
              </a:rPr>
              <a:t>«Я у </a:t>
            </a:r>
            <a:r>
              <a:rPr sz="3000" spc="-10" dirty="0">
                <a:solidFill>
                  <a:srgbClr val="6F2F9F"/>
                </a:solidFill>
              </a:rPr>
              <a:t>мамы </a:t>
            </a:r>
            <a:r>
              <a:rPr sz="3000" dirty="0">
                <a:solidFill>
                  <a:srgbClr val="6F2F9F"/>
                </a:solidFill>
              </a:rPr>
              <a:t>-</a:t>
            </a:r>
            <a:r>
              <a:rPr sz="3000" spc="-50" dirty="0">
                <a:solidFill>
                  <a:srgbClr val="6F2F9F"/>
                </a:solidFill>
              </a:rPr>
              <a:t> </a:t>
            </a:r>
            <a:r>
              <a:rPr sz="3000" spc="-15" dirty="0">
                <a:solidFill>
                  <a:srgbClr val="6F2F9F"/>
                </a:solidFill>
              </a:rPr>
              <a:t>инженер».</a:t>
            </a:r>
            <a:endParaRPr sz="3000"/>
          </a:p>
        </p:txBody>
      </p:sp>
      <p:sp>
        <p:nvSpPr>
          <p:cNvPr id="5" name="object 5"/>
          <p:cNvSpPr txBox="1"/>
          <p:nvPr/>
        </p:nvSpPr>
        <p:spPr>
          <a:xfrm>
            <a:off x="546608" y="2085847"/>
            <a:ext cx="2938780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Занятия</a:t>
            </a:r>
            <a:r>
              <a:rPr sz="18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проводит: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25" dirty="0">
                <a:latin typeface="Times New Roman"/>
                <a:cs typeface="Times New Roman"/>
              </a:rPr>
              <a:t>Мошкова </a:t>
            </a:r>
            <a:r>
              <a:rPr sz="1800" spc="-15" dirty="0">
                <a:latin typeface="Times New Roman"/>
                <a:cs typeface="Times New Roman"/>
              </a:rPr>
              <a:t>Оксана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Дмитриевна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imes New Roman"/>
                <a:cs typeface="Times New Roman"/>
              </a:rPr>
              <a:t>Воспитатель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Высшая </a:t>
            </a:r>
            <a:r>
              <a:rPr sz="1800" spc="-10" dirty="0">
                <a:latin typeface="Times New Roman"/>
                <a:cs typeface="Times New Roman"/>
              </a:rPr>
              <a:t>квалификационная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5" dirty="0">
                <a:latin typeface="Times New Roman"/>
                <a:cs typeface="Times New Roman"/>
              </a:rPr>
              <a:t>категория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0747" y="1206246"/>
            <a:ext cx="4344035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Робототехника </a:t>
            </a:r>
            <a:r>
              <a:rPr sz="1800" dirty="0">
                <a:latin typeface="Times New Roman"/>
                <a:cs typeface="Times New Roman"/>
              </a:rPr>
              <a:t>– </a:t>
            </a:r>
            <a:r>
              <a:rPr sz="1800" spc="-15" dirty="0">
                <a:latin typeface="Times New Roman"/>
                <a:cs typeface="Times New Roman"/>
              </a:rPr>
              <a:t>одно </a:t>
            </a:r>
            <a:r>
              <a:rPr sz="1800" spc="-5" dirty="0">
                <a:latin typeface="Times New Roman"/>
                <a:cs typeface="Times New Roman"/>
              </a:rPr>
              <a:t>из самых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передовых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800" spc="-15" dirty="0">
                <a:latin typeface="Times New Roman"/>
                <a:cs typeface="Times New Roman"/>
              </a:rPr>
              <a:t>направлений </a:t>
            </a:r>
            <a:r>
              <a:rPr sz="1800" spc="-35" dirty="0">
                <a:latin typeface="Times New Roman"/>
                <a:cs typeface="Times New Roman"/>
              </a:rPr>
              <a:t>науки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5" dirty="0">
                <a:latin typeface="Times New Roman"/>
                <a:cs typeface="Times New Roman"/>
              </a:rPr>
              <a:t>техники.  Конструирование самодельного </a:t>
            </a:r>
            <a:r>
              <a:rPr sz="1800" spc="5" dirty="0">
                <a:latin typeface="Times New Roman"/>
                <a:cs typeface="Times New Roman"/>
              </a:rPr>
              <a:t>робота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-10" dirty="0">
                <a:latin typeface="Times New Roman"/>
                <a:cs typeface="Times New Roman"/>
              </a:rPr>
              <a:t>это  </a:t>
            </a:r>
            <a:r>
              <a:rPr sz="1800" spc="-5" dirty="0">
                <a:latin typeface="Times New Roman"/>
                <a:cs typeface="Times New Roman"/>
              </a:rPr>
              <a:t>не </a:t>
            </a:r>
            <a:r>
              <a:rPr sz="1800" spc="-30" dirty="0">
                <a:latin typeface="Times New Roman"/>
                <a:cs typeface="Times New Roman"/>
              </a:rPr>
              <a:t>только </a:t>
            </a:r>
            <a:r>
              <a:rPr sz="1800" spc="-15" dirty="0">
                <a:latin typeface="Times New Roman"/>
                <a:cs typeface="Times New Roman"/>
              </a:rPr>
              <a:t>увлекательное </a:t>
            </a:r>
            <a:r>
              <a:rPr sz="1800" spc="-5" dirty="0">
                <a:latin typeface="Times New Roman"/>
                <a:cs typeface="Times New Roman"/>
              </a:rPr>
              <a:t>занятие, но </a:t>
            </a:r>
            <a:r>
              <a:rPr sz="1800" dirty="0">
                <a:latin typeface="Times New Roman"/>
                <a:cs typeface="Times New Roman"/>
              </a:rPr>
              <a:t>и  процесс </a:t>
            </a:r>
            <a:r>
              <a:rPr sz="1800" spc="-5" dirty="0">
                <a:latin typeface="Times New Roman"/>
                <a:cs typeface="Times New Roman"/>
              </a:rPr>
              <a:t>познания </a:t>
            </a:r>
            <a:r>
              <a:rPr sz="1800" spc="-20" dirty="0">
                <a:latin typeface="Times New Roman"/>
                <a:cs typeface="Times New Roman"/>
              </a:rPr>
              <a:t>во </a:t>
            </a:r>
            <a:r>
              <a:rPr sz="1800" spc="-5" dirty="0">
                <a:latin typeface="Times New Roman"/>
                <a:cs typeface="Times New Roman"/>
              </a:rPr>
              <a:t>многих </a:t>
            </a:r>
            <a:r>
              <a:rPr sz="1800" spc="-15" dirty="0">
                <a:latin typeface="Times New Roman"/>
                <a:cs typeface="Times New Roman"/>
              </a:rPr>
              <a:t>областях </a:t>
            </a:r>
            <a:r>
              <a:rPr sz="1800" dirty="0">
                <a:latin typeface="Times New Roman"/>
                <a:cs typeface="Times New Roman"/>
              </a:rPr>
              <a:t>таких  </a:t>
            </a:r>
            <a:r>
              <a:rPr sz="1800" spc="-15" dirty="0">
                <a:latin typeface="Times New Roman"/>
                <a:cs typeface="Times New Roman"/>
              </a:rPr>
              <a:t>как: </a:t>
            </a:r>
            <a:r>
              <a:rPr sz="1800" spc="-20" dirty="0">
                <a:latin typeface="Times New Roman"/>
                <a:cs typeface="Times New Roman"/>
              </a:rPr>
              <a:t>механика, </a:t>
            </a:r>
            <a:r>
              <a:rPr sz="1800" spc="-5" dirty="0">
                <a:latin typeface="Times New Roman"/>
                <a:cs typeface="Times New Roman"/>
              </a:rPr>
              <a:t>программирование,  </a:t>
            </a:r>
            <a:r>
              <a:rPr sz="1800" spc="-10" dirty="0">
                <a:latin typeface="Times New Roman"/>
                <a:cs typeface="Times New Roman"/>
              </a:rPr>
              <a:t>электроника.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22776" y="3212592"/>
            <a:ext cx="3889248" cy="2916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00526" y="357886"/>
            <a:ext cx="245491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2800" spc="-2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2800" spc="20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2800" spc="-220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2800" spc="10" dirty="0">
                <a:solidFill>
                  <a:srgbClr val="FF0000"/>
                </a:solidFill>
                <a:latin typeface="Calibri"/>
                <a:cs typeface="Calibri"/>
              </a:rPr>
              <a:t>Л</a:t>
            </a: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Ь</a:t>
            </a:r>
            <a:r>
              <a:rPr sz="2800" spc="10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ОСТЬ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24203" y="952246"/>
            <a:ext cx="660336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Times New Roman"/>
                <a:cs typeface="Times New Roman"/>
              </a:rPr>
              <a:t>Необходимость </a:t>
            </a:r>
            <a:r>
              <a:rPr sz="1800" spc="-10" dirty="0">
                <a:latin typeface="Times New Roman"/>
                <a:cs typeface="Times New Roman"/>
              </a:rPr>
              <a:t>раннего внедрения </a:t>
            </a:r>
            <a:r>
              <a:rPr sz="1800" spc="-15" dirty="0">
                <a:latin typeface="Times New Roman"/>
                <a:cs typeface="Times New Roman"/>
              </a:rPr>
              <a:t>технической </a:t>
            </a:r>
            <a:r>
              <a:rPr sz="1800" dirty="0">
                <a:latin typeface="Times New Roman"/>
                <a:cs typeface="Times New Roman"/>
              </a:rPr>
              <a:t>профессиональной  </a:t>
            </a:r>
            <a:r>
              <a:rPr sz="1800" spc="-5" dirty="0">
                <a:latin typeface="Times New Roman"/>
                <a:cs typeface="Times New Roman"/>
              </a:rPr>
              <a:t>ориентации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0" dirty="0">
                <a:latin typeface="Times New Roman"/>
                <a:cs typeface="Times New Roman"/>
              </a:rPr>
              <a:t>связи </a:t>
            </a:r>
            <a:r>
              <a:rPr sz="1800" dirty="0">
                <a:latin typeface="Times New Roman"/>
                <a:cs typeface="Times New Roman"/>
              </a:rPr>
              <a:t>с особенностями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градообразующего</a:t>
            </a:r>
            <a:endParaRPr sz="1800">
              <a:latin typeface="Times New Roman"/>
              <a:cs typeface="Times New Roman"/>
            </a:endParaRPr>
          </a:p>
          <a:p>
            <a:pPr marL="14604" algn="ctr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предприятия </a:t>
            </a:r>
            <a:r>
              <a:rPr sz="1800" spc="-10" dirty="0">
                <a:latin typeface="Times New Roman"/>
                <a:cs typeface="Times New Roman"/>
              </a:rPr>
              <a:t>города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Шлиссельбурга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55904" y="1959864"/>
            <a:ext cx="8159496" cy="4206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2648" y="1197863"/>
            <a:ext cx="3508248" cy="46756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55591" y="1197863"/>
            <a:ext cx="3529584" cy="4703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772</Words>
  <Application>Microsoft Office PowerPoint</Application>
  <PresentationFormat>Экран (4:3)</PresentationFormat>
  <Paragraphs>110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Слайд 1</vt:lpstr>
      <vt:lpstr>Слайд 2</vt:lpstr>
      <vt:lpstr>Слайд 3</vt:lpstr>
      <vt:lpstr>Слайд 4</vt:lpstr>
      <vt:lpstr>Слайд 5</vt:lpstr>
      <vt:lpstr>Студия по робототехнике «Я у мамы - инженер».</vt:lpstr>
      <vt:lpstr>Слайд 7</vt:lpstr>
      <vt:lpstr>АКТУАЛЬНОСТЬ</vt:lpstr>
      <vt:lpstr>Слайд 9</vt:lpstr>
      <vt:lpstr>Цель программы:</vt:lpstr>
      <vt:lpstr>Задачи программы:</vt:lpstr>
      <vt:lpstr>Слайд 12</vt:lpstr>
      <vt:lpstr>Кабинет студии «Я у мамы - инженер».</vt:lpstr>
      <vt:lpstr>Слайд 14</vt:lpstr>
      <vt:lpstr>Слайд 15</vt:lpstr>
      <vt:lpstr>Слайд 16</vt:lpstr>
      <vt:lpstr>Планируемые результаты:</vt:lpstr>
      <vt:lpstr>Познавательные:</vt:lpstr>
      <vt:lpstr>Слайд 19</vt:lpstr>
      <vt:lpstr>Слайд 20</vt:lpstr>
      <vt:lpstr>Основные приемы обучения робототехнике:</vt:lpstr>
      <vt:lpstr>Методы обучения:</vt:lpstr>
      <vt:lpstr>Слайд 23</vt:lpstr>
      <vt:lpstr>Слайд 24</vt:lpstr>
      <vt:lpstr>Слайд 25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</cp:revision>
  <dcterms:created xsi:type="dcterms:W3CDTF">2021-06-27T06:55:17Z</dcterms:created>
  <dcterms:modified xsi:type="dcterms:W3CDTF">2021-06-27T07:03:35Z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2021-05-21T00:00:00Z</vt:filetime>
  </property>
  <property fmtid="{D5CDD505-2E9C-101B-9397-08002B2CF9AE}" pid="3" name="LastSaved">
    <vt:filetime>2021-06-27T00:00:00Z</vt:filetime>
  </property>
</Properties>
</file>