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59" r:id="rId1"/>
  </p:sldMasterIdLst>
  <p:notesMasterIdLst>
    <p:notesMasterId r:id="rId12"/>
  </p:notesMasterIdLst>
  <p:sldIdLst>
    <p:sldId id="256" r:id="rId2"/>
    <p:sldId id="257" r:id="rId3"/>
    <p:sldId id="266" r:id="rId4"/>
    <p:sldId id="267" r:id="rId5"/>
    <p:sldId id="258" r:id="rId6"/>
    <p:sldId id="259" r:id="rId7"/>
    <p:sldId id="268" r:id="rId8"/>
    <p:sldId id="260" r:id="rId9"/>
    <p:sldId id="264" r:id="rId10"/>
    <p:sldId id="265" r:id="rId11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8" d="100"/>
          <a:sy n="88" d="100"/>
        </p:scale>
        <p:origin x="79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2875742321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720242341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1e462d57c9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1e462d57c9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85900341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98769453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942913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80254356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2c1614303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2c1614303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397195804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2c1614303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2c1614303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8647729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2c1614303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2c1614303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51988515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56761868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e5523acd3_0_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e5523acd3_0_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20525530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474900" y="693056"/>
            <a:ext cx="8520600" cy="1160817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>
              <a:lnSpc>
                <a:spcPct val="120000"/>
              </a:lnSpc>
              <a:buSzPts val="1100"/>
            </a:pP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Разработка 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электронного образовательного ресурса "Использование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JetBrains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YouTrack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для управления программными проектами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"</a:t>
            </a:r>
            <a:endParaRPr sz="2400" b="1" dirty="0">
              <a:solidFill>
                <a:schemeClr val="tx1"/>
              </a:solidFill>
              <a:latin typeface="Times New Roman" panose="02020603050405020304" pitchFamily="18" charset="0"/>
              <a:ea typeface="Times New Roman"/>
              <a:cs typeface="Times New Roman" panose="02020603050405020304" pitchFamily="18" charset="0"/>
              <a:sym typeface="Times New Roman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4735200" y="2022931"/>
            <a:ext cx="4408800" cy="3120569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5461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Выполнила</a:t>
            </a:r>
            <a:r>
              <a:rPr lang="ru" sz="1600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студентка 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4 курса</a:t>
            </a:r>
          </a:p>
          <a:p>
            <a:pPr marL="0" marR="54610" lvl="0" indent="0" algn="l" rtl="0"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09.03.01 Информатика и вычислительная техника, Технологии разработки программного  обеспечения</a:t>
            </a:r>
            <a:endParaRPr lang="ru"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1600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Кудряшева Полина Алексеевна</a:t>
            </a: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Руководитель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indent="0" algn="l"/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Кандидат физико-математических наук,</a:t>
            </a:r>
          </a:p>
          <a:p>
            <a:pPr marL="0" marR="54610" lvl="0" indent="0" algn="l">
              <a:spcBef>
                <a:spcPts val="430"/>
              </a:spcBef>
              <a:buClr>
                <a:schemeClr val="dk1"/>
              </a:buClr>
              <a:buSzPts val="1100"/>
            </a:pPr>
            <a:r>
              <a:rPr lang="ru-RU" sz="16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доцент кафедры </a:t>
            </a:r>
            <a:r>
              <a:rPr lang="ru-RU" sz="16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ИТиЭО</a:t>
            </a:r>
            <a:endParaRPr lang="ru-RU" sz="1600" dirty="0">
              <a:solidFill>
                <a:schemeClr val="dk1"/>
              </a:solidFill>
              <a:latin typeface="Times New Roman"/>
              <a:cs typeface="Times New Roman"/>
              <a:sym typeface="Times New Roman"/>
            </a:endParaRPr>
          </a:p>
          <a:p>
            <a:pPr marL="0" marR="54610" lvl="0" indent="0" algn="l">
              <a:spcBef>
                <a:spcPts val="430"/>
              </a:spcBef>
              <a:buClr>
                <a:schemeClr val="dk1"/>
              </a:buClr>
              <a:buSzPts val="1100"/>
            </a:pPr>
            <a:r>
              <a:rPr lang="ru-RU" sz="1600" dirty="0" smtClean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Жуков Николай Николаевич</a:t>
            </a:r>
            <a:endParaRPr lang="ru-RU"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2"/>
          <p:cNvSpPr txBox="1">
            <a:spLocks noGrp="1"/>
          </p:cNvSpPr>
          <p:nvPr>
            <p:ph type="body" idx="1"/>
          </p:nvPr>
        </p:nvSpPr>
        <p:spPr>
          <a:xfrm>
            <a:off x="311700" y="135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ru" sz="3000">
                <a:solidFill>
                  <a:srgbClr val="000000"/>
                </a:solidFill>
              </a:rPr>
              <a:t>Демонстрация работы продукта</a:t>
            </a:r>
            <a:endParaRPr sz="3000">
              <a:solidFill>
                <a:srgbClr val="000000"/>
              </a:solidFill>
            </a:endParaRPr>
          </a:p>
        </p:txBody>
      </p:sp>
      <p:sp>
        <p:nvSpPr>
          <p:cNvPr id="116" name="Google Shape;116;p2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10</a:t>
            </a:fld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Актуальность</a:t>
            </a:r>
            <a:endParaRPr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азработка 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полноценного русскоязычного образовательного ресурса на тему «Использование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JetBrains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YouTrack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для управления программными проектами» актуальна и востребована на фоне отсутствия объемлющих и понятных ресурсов по данной 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теме</a:t>
            </a:r>
            <a:endParaRPr sz="2400" dirty="0">
              <a:solidFill>
                <a:schemeClr val="tx1"/>
              </a:solidFill>
              <a:latin typeface="Times New Roman" panose="02020603050405020304" pitchFamily="18" charset="0"/>
              <a:ea typeface="Times New Roman"/>
              <a:cs typeface="Times New Roman" panose="02020603050405020304" pitchFamily="18" charset="0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2</a:t>
            </a:fld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0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Объект</a:t>
            </a:r>
            <a:endParaRPr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Все существующие ресурсы о использовании инструмента </a:t>
            </a:r>
            <a:r>
              <a:rPr lang="ru-RU" sz="24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jetbrains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youtrack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для управления программными проектами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ea typeface="Times New Roman"/>
              <a:cs typeface="Times New Roman" panose="02020603050405020304" pitchFamily="18" charset="0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82427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0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Предмет</a:t>
            </a:r>
            <a:endParaRPr sz="30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Образовательный ресурс о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JetBrains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YouTrack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, включающий в себя помимо документации, примеры использования на реальных задачах, возможность самопроверки по пройденному материалу и обратную связь пользователей с создателем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ea typeface="Times New Roman"/>
              <a:cs typeface="Times New Roman" panose="02020603050405020304" pitchFamily="18" charset="0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151512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 dirty="0">
                <a:latin typeface="Times New Roman"/>
                <a:ea typeface="Times New Roman"/>
                <a:cs typeface="Times New Roman"/>
                <a:sym typeface="Times New Roman"/>
              </a:rPr>
              <a:t>Цель</a:t>
            </a:r>
            <a:endParaRPr sz="30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8" name="Google Shape;68;p15"/>
          <p:cNvSpPr txBox="1">
            <a:spLocks noGrp="1"/>
          </p:cNvSpPr>
          <p:nvPr>
            <p:ph type="body" idx="1"/>
          </p:nvPr>
        </p:nvSpPr>
        <p:spPr>
          <a:xfrm>
            <a:off x="311700" y="1507600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just">
              <a:lnSpc>
                <a:spcPct val="114000"/>
              </a:lnSpc>
              <a:buClr>
                <a:schemeClr val="dk1"/>
              </a:buClr>
              <a:buSzPts val="1100"/>
              <a:buNone/>
            </a:pP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</a:t>
            </a:r>
            <a:r>
              <a:rPr lang="ru-RU" sz="24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зучить 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интерфейс и функциональные возможности инструмента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JetBrains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4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YouTrack</a:t>
            </a:r>
            <a:r>
              <a:rPr lang="ru-RU" sz="24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и разработать электронный образовательный ресурс по данной теме</a:t>
            </a: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ea typeface="Times New Roman"/>
              <a:cs typeface="Times New Roman" panose="02020603050405020304" pitchFamily="18" charset="0"/>
              <a:sym typeface="Times New Roman"/>
            </a:endParaRPr>
          </a:p>
        </p:txBody>
      </p:sp>
      <p:sp>
        <p:nvSpPr>
          <p:cNvPr id="69" name="Google Shape;69;p1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5</a:t>
            </a:fld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Задачи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5" name="Google Shape;75;p16"/>
          <p:cNvSpPr txBox="1">
            <a:spLocks noGrp="1"/>
          </p:cNvSpPr>
          <p:nvPr>
            <p:ph type="body" idx="1"/>
          </p:nvPr>
        </p:nvSpPr>
        <p:spPr>
          <a:xfrm>
            <a:off x="311700" y="1132975"/>
            <a:ext cx="8325600" cy="3025368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919163" lvl="2" indent="-457200">
              <a:buClrTx/>
              <a:buSzPct val="90000"/>
              <a:buFont typeface="+mj-lt"/>
              <a:buAutoNum type="arabicParenR"/>
            </a:pP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Изучить существующие научные публикации по 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теме;</a:t>
            </a:r>
          </a:p>
          <a:p>
            <a:pPr marL="919163" lvl="2" indent="-457200">
              <a:buClrTx/>
              <a:buSzPct val="90000"/>
              <a:buFont typeface="+mj-lt"/>
              <a:buAutoNum type="arabicParenR"/>
            </a:pP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Исследовать 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преимущества и основы инструмента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JetBrains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YouTrack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;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Подготовить материалы о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JetBrains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YouTrack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для наполнения электронного образовательного 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ресурса;</a:t>
            </a:r>
          </a:p>
          <a:p>
            <a:pPr marL="919163" lvl="2" indent="-457200">
              <a:buClrTx/>
              <a:buSzPct val="90000"/>
              <a:buFont typeface="+mj-lt"/>
              <a:buAutoNum type="arabicParenR"/>
            </a:pP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Подготовить 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материалы о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JetBrains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000" dirty="0" err="1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YouTrack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для наполнения электронного образовательного ресурса;</a:t>
            </a:r>
          </a:p>
          <a:p>
            <a:pPr marL="461963" lvl="2" indent="0">
              <a:buNone/>
            </a:pP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19163" lvl="2" indent="-457200">
              <a:buFont typeface="+mj-lt"/>
              <a:buAutoNum type="arabicParenR"/>
            </a:pP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 sz="2400" dirty="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6" name="Google Shape;76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6</a:t>
            </a:fld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Задачи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5" name="Google Shape;75;p16"/>
          <p:cNvSpPr txBox="1">
            <a:spLocks noGrp="1"/>
          </p:cNvSpPr>
          <p:nvPr>
            <p:ph type="body" idx="1"/>
          </p:nvPr>
        </p:nvSpPr>
        <p:spPr>
          <a:xfrm>
            <a:off x="311700" y="1132975"/>
            <a:ext cx="8325600" cy="3025368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719138" lvl="2" indent="-457200">
              <a:buClrTx/>
              <a:buSzPct val="90000"/>
              <a:buFont typeface="+mj-lt"/>
              <a:buAutoNum type="arabicParenR" startAt="4"/>
            </a:pP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Проанализировать 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существующие образовательные и информационные ресурсы в сфере управления проектами и определить наиболее оптимальную реализацию собственного образовательного 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ресурса;</a:t>
            </a:r>
          </a:p>
          <a:p>
            <a:pPr marL="719138" lvl="2" indent="-457200">
              <a:buClrTx/>
              <a:buSzPct val="90000"/>
              <a:buFont typeface="+mj-lt"/>
              <a:buAutoNum type="arabicParenR" startAt="4"/>
            </a:pP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Разработать 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электронный образовательный </a:t>
            </a: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ресурс;</a:t>
            </a:r>
          </a:p>
          <a:p>
            <a:pPr marL="719138" lvl="2" indent="-457200">
              <a:buClrTx/>
              <a:buSzPct val="90000"/>
              <a:buFont typeface="+mj-lt"/>
              <a:buAutoNum type="arabicParenR" startAt="4"/>
            </a:pPr>
            <a:r>
              <a:rPr lang="ru-RU" sz="2000" dirty="0" smtClean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Настроить </a:t>
            </a:r>
            <a:r>
              <a:rPr lang="ru-RU" sz="2000" dirty="0">
                <a:solidFill>
                  <a:schemeClr val="tx1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обратную связь с потенциальными пользователями.</a:t>
            </a:r>
          </a:p>
          <a:p>
            <a:pPr marL="461963" lvl="2" indent="0">
              <a:buNone/>
            </a:pP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919163" lvl="2" indent="-457200">
              <a:buFont typeface="+mj-lt"/>
              <a:buAutoNum type="arabicParenR"/>
            </a:pPr>
            <a:endParaRPr lang="ru-RU" sz="2400" dirty="0">
              <a:solidFill>
                <a:schemeClr val="tx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0" lvl="0" indent="0" algn="l" rtl="0">
              <a:spcBef>
                <a:spcPts val="1600"/>
              </a:spcBef>
              <a:spcAft>
                <a:spcPts val="1600"/>
              </a:spcAft>
              <a:buNone/>
            </a:pPr>
            <a:endParaRPr sz="2400" dirty="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6" name="Google Shape;76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7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7312738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Инструменты и технологии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33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8890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None/>
            </a:pPr>
            <a:endParaRPr sz="22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8</a:t>
            </a:fld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/>
              <a:t>Результат</a:t>
            </a:r>
            <a:endParaRPr dirty="0"/>
          </a:p>
        </p:txBody>
      </p:sp>
      <p:sp>
        <p:nvSpPr>
          <p:cNvPr id="109" name="Google Shape;109;p2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Тут может быть скрин главной страницы вашего продукта</a:t>
            </a:r>
            <a:endParaRPr sz="2400" dirty="0">
              <a:solidFill>
                <a:srgbClr val="000000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110" name="Google Shape;110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9</a:t>
            </a:fld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</TotalTime>
  <Words>227</Words>
  <Application>Microsoft Office PowerPoint</Application>
  <PresentationFormat>Экран (16:9)</PresentationFormat>
  <Paragraphs>40</Paragraphs>
  <Slides>10</Slides>
  <Notes>10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3" baseType="lpstr">
      <vt:lpstr>Arial</vt:lpstr>
      <vt:lpstr>Times New Roman</vt:lpstr>
      <vt:lpstr>Simple Light</vt:lpstr>
      <vt:lpstr>Разработка электронного образовательного ресурса "Использование JetBrains YouTrack для управления программными проектами"</vt:lpstr>
      <vt:lpstr>Актуальность</vt:lpstr>
      <vt:lpstr>Объект</vt:lpstr>
      <vt:lpstr>Предмет</vt:lpstr>
      <vt:lpstr>Цель</vt:lpstr>
      <vt:lpstr>Задачи</vt:lpstr>
      <vt:lpstr>Задачи</vt:lpstr>
      <vt:lpstr>Инструменты и технологии</vt:lpstr>
      <vt:lpstr>Результат</vt:lpstr>
      <vt:lpstr>Презентация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Название ВКР</dc:title>
  <dc:creator>Светлана Гончарова</dc:creator>
  <cp:lastModifiedBy>Учетная запись Майкрософт</cp:lastModifiedBy>
  <cp:revision>5</cp:revision>
  <dcterms:modified xsi:type="dcterms:W3CDTF">2023-05-27T18:02:04Z</dcterms:modified>
</cp:coreProperties>
</file>