
<file path=[Content_Types].xml><?xml version="1.0" encoding="utf-8"?>
<Types xmlns="http://schemas.openxmlformats.org/package/2006/content-types">
  <Default Extension="xlsx" ContentType="application/vnd.openxmlformats-officedocument.spreadsheetml.sheet"/>
  <Default Extension="wmf" ContentType="image/x-wmf"/>
  <Default Extension="png" ContentType="image/pn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s/slide6.xml" ContentType="application/vnd.openxmlformats-officedocument.presentationml.slide+xml"/>
  <Override PartName="/docProps/custom.xml" ContentType="application/vnd.openxmlformats-officedocument.custom-properties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charts/style3.xml" ContentType="application/vnd.ms-office.chartstyle+xml"/>
  <Override PartName="/ppt/slideLayouts/slideLayout3.xml" ContentType="application/vnd.openxmlformats-officedocument.presentationml.slideLayout+xml"/>
  <Override PartName="/ppt/charts/colors3.xml" ContentType="application/vnd.ms-office.chartcolor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chart2.xml" ContentType="application/vnd.openxmlformats-officedocument.drawingml.chart+xml"/>
  <Override PartName="/ppt/presProps.xml" ContentType="application/vnd.openxmlformats-officedocument.presentationml.presProps+xml"/>
  <Override PartName="/ppt/slideLayouts/slideLayout6.xml" ContentType="application/vnd.openxmlformats-officedocument.presentationml.slideLayout+xml"/>
  <Override PartName="/ppt/slides/slide7.xml" ContentType="application/vnd.openxmlformats-officedocument.presentationml.slide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hart1.xml" ContentType="application/vnd.openxmlformats-officedocument.drawingml.chart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SpecialPlsOnTitleSld="0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12192000" cy="6858000"/>
  <p:defaultTextStyle>
    <a:defPPr>
      <a:defRPr lang="ru-RU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 varScale="1">
        <p:scale>
          <a:sx n="105" d="102"/>
          <a:sy n="99" d="101"/>
        </p:scale>
        <p:origin x="112" y="112"/>
      </p:cViewPr>
      <p:guideLst>
        <p:guide pos="3840"/>
        <p:guide pos="2160" orient="horz"/>
      </p:guideLst>
    </p:cSldViewPr>
  </p:slideViewPr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presProps" Target="presProps.xml" /><Relationship Id="rId14" Type="http://schemas.openxmlformats.org/officeDocument/2006/relationships/tableStyles" Target="tableStyles.xml" /><Relationship Id="rId15" Type="http://schemas.openxmlformats.org/officeDocument/2006/relationships/viewProps" Target="viewProps.xml" /></Relationships>
</file>

<file path=ppt/charts/_rels/chart1.xml.rels><?xml version="1.0" encoding="UTF-8" standalone="yes"?><Relationships xmlns="http://schemas.openxmlformats.org/package/2006/relationships"><Relationship Id="rId1" Type="http://schemas.microsoft.com/office/2011/relationships/chartStyle" Target="style1.xml" /><Relationship Id="rId2" Type="http://schemas.microsoft.com/office/2011/relationships/chartColorStyle" Target="colors1.xml" /><Relationship Id="rId3" Type="http://schemas.openxmlformats.org/officeDocument/2006/relationships/package" Target="../embeddings/Microsoft_Excel_Worksheet1.xlsx" /></Relationships>
</file>

<file path=ppt/charts/_rels/chart2.xml.rels><?xml version="1.0" encoding="UTF-8" standalone="yes"?><Relationships xmlns="http://schemas.openxmlformats.org/package/2006/relationships"><Relationship Id="rId1" Type="http://schemas.microsoft.com/office/2011/relationships/chartStyle" Target="style2.xml" /><Relationship Id="rId2" Type="http://schemas.microsoft.com/office/2011/relationships/chartColorStyle" Target="colors2.xml" /><Relationship Id="rId3" Type="http://schemas.openxmlformats.org/officeDocument/2006/relationships/package" Target="../embeddings/Microsoft_Excel_Worksheet2.xlsx" /></Relationships>
</file>

<file path=ppt/charts/_rels/chart3.xml.rels><?xml version="1.0" encoding="UTF-8" standalone="yes"?><Relationships xmlns="http://schemas.openxmlformats.org/package/2006/relationships"><Relationship Id="rId1" Type="http://schemas.microsoft.com/office/2011/relationships/chartStyle" Target="style3.xml" /><Relationship Id="rId2" Type="http://schemas.microsoft.com/office/2011/relationships/chartColorStyle" Target="colors3.xml" /><Relationship Id="rId3" Type="http://schemas.openxmlformats.org/officeDocument/2006/relationships/package" Target="../embeddings/Microsoft_Excel_Worksheet3.xlsx" 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5="http://schemas.microsoft.com/office/drawing/2012/chart" xmlns:c14="http://schemas.microsoft.com/office/drawing/2007/8/2/chart" xmlns:c16r2="http://schemas.microsoft.com/office/drawing/2015/06/chart">
  <c:date1904 val="0"/>
  <c:lang val="en-US"/>
  <c:roundedCorners val="0"/>
  <mc:AlternateContent>
    <mc:Choice Requires="c14">
      <c14:style val="102"/>
    </mc:Choice>
    <mc:Fallback>
      <c:style val="2"/>
    </mc:Fallback>
  </mc:AlternateContent>
  <c:chart>
    <c:autoTitleDeleted val="0"/>
    <c:plotArea>
      <c:layout>
        <c:manualLayout/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</c:strCache>
            </c:strRef>
          </c:tx>
          <c:spPr bwMode="auto">
            <a:prstGeom prst="rect">
              <a:avLst/>
            </a:prstGeom>
            <a:ln w="0">
              <a:noFill/>
            </a:ln>
          </c:spPr>
          <c:dPt>
            <c:idx val="0"/>
            <c:spPr bwMode="auto"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0">
                <a:noFill/>
              </a:ln>
            </c:spPr>
          </c:dPt>
          <c:dPt>
            <c:idx val="1"/>
            <c:spPr bwMode="auto"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0">
                <a:noFill/>
              </a:ln>
            </c:spPr>
          </c:dPt>
          <c:dPt>
            <c:idx val="2"/>
            <c:spPr bwMode="auto"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noFill/>
              </a:ln>
            </c:spPr>
          </c:dPt>
          <c:dLbls>
            <c:dLbl>
              <c:idx val="0"/>
              <c:dLblPos val="ctr"/>
              <c:layout>
                <c:manualLayout>
                  <c:x val="-0.017850"/>
                  <c:y val="0.008810"/>
                </c:manualLayout>
              </c:layout>
              <c:separator>:</c:separator>
              <c:showBubbleSize val="0"/>
              <c:showCatName val="1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3200">
                      <a:solidFill>
                        <a:schemeClr val="tx1"/>
                      </a:solidFill>
                      <a:latin typeface="Liberation Serif"/>
                      <a:ea typeface="Liberation Serif"/>
                      <a:cs typeface="Liberation Serif"/>
                    </a:defRPr>
                  </a:pPr>
                  <a:endParaRPr/>
                </a:p>
              </c:txPr>
            </c:dLbl>
            <c:dLbl>
              <c:idx val="1"/>
              <c:dLblPos val="ctr"/>
              <c:layout>
                <c:manualLayout>
                  <c:x val="-0.006490"/>
                  <c:y val="0.023510"/>
                </c:manualLayout>
              </c:layout>
              <c:separator>:</c:separator>
              <c:showBubbleSize val="0"/>
              <c:showCatName val="1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3200">
                      <a:solidFill>
                        <a:schemeClr val="tx1"/>
                      </a:solidFill>
                      <a:latin typeface="Liberation Serif"/>
                      <a:ea typeface="Liberation Serif"/>
                      <a:cs typeface="Liberation Serif"/>
                    </a:defRPr>
                  </a:pPr>
                  <a:endParaRPr/>
                </a:p>
              </c:txPr>
            </c:dLbl>
            <c:dLbl>
              <c:idx val="2"/>
              <c:dLblPos val="ctr"/>
              <c:layout>
                <c:manualLayout>
                  <c:x val="-0.029220"/>
                  <c:y val="-0.029390"/>
                </c:manualLayout>
              </c:layout>
              <c:separator>:</c:separator>
              <c:showBubbleSize val="0"/>
              <c:showCatName val="1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3200">
                      <a:solidFill>
                        <a:schemeClr val="tx1"/>
                      </a:solidFill>
                      <a:latin typeface="Liberation Serif"/>
                      <a:ea typeface="Liberation Serif"/>
                      <a:cs typeface="Liberation Serif"/>
                    </a:defRPr>
                  </a:pPr>
                  <a:endParaRPr/>
                </a:p>
              </c:txPr>
            </c:dLbl>
            <c:dLblPos val="ctr"/>
            <c:separator>:</c:separator>
            <c:showBubbleSize val="0"/>
            <c:showCatName val="1"/>
            <c:showLeaderLines val="1"/>
            <c:showLegendKey val="0"/>
            <c:showPercent val="0"/>
            <c:showSerName val="0"/>
            <c:showVal val="1"/>
            <c:spPr bwMode="auto">
              <a:prstGeom prst="rect">
                <a:avLst/>
              </a:prstGeom>
              <a:noFill/>
              <a:ln>
                <a:noFill/>
              </a:ln>
            </c:spPr>
            <c:txPr>
              <a:bodyPr/>
              <a:p>
                <a:pPr>
                  <a:defRPr sz="3200">
                    <a:solidFill>
                      <a:schemeClr val="tx1"/>
                    </a:solidFill>
                    <a:latin typeface="Liberation Serif"/>
                    <a:ea typeface="Liberation Serif"/>
                    <a:cs typeface="Liberation Serif"/>
                  </a:defRPr>
                </a:pPr>
                <a:endParaRPr/>
              </a:p>
            </c:txPr>
          </c:dLbls>
          <c:cat>
            <c:strRef>
              <c:f>Sheet1!$A$2:$A$4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 xml:space="preserve">Затрудняюсь ответить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0.51</c:v>
                </c:pt>
                <c:pt idx="1">
                  <c:v>0.32</c:v>
                </c:pt>
                <c:pt idx="2">
                  <c:v>0.17</c:v>
                </c:pt>
              </c:numCache>
            </c:numRef>
          </c:val>
        </c:ser>
        <c:dLbls>
          <c:dLblPos val="ctr"/>
          <c:separator>:</c:separator>
          <c:showBubbleSize val="0"/>
          <c:showCatName val="1"/>
          <c:showLeaderLines val="1"/>
          <c:showLegendKey val="0"/>
          <c:showPercent val="0"/>
          <c:showSerName val="0"/>
          <c:showVal val="1"/>
          <c:spPr bwMode="auto">
            <a:prstGeom prst="rect">
              <a:avLst/>
            </a:prstGeom>
            <a:noFill/>
            <a:ln>
              <a:noFill/>
            </a:ln>
          </c:spPr>
          <c:txPr>
            <a:bodyPr/>
            <a:p>
              <a:pPr>
                <a:defRPr sz="9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/>
            </a:p>
          </c:txPr>
        </c:dLbls>
        <c:firstSliceAng val="0"/>
      </c:pieChart>
      <c:spPr bwMode="auto">
        <a:prstGeom prst="rect">
          <a:avLst/>
        </a:prstGeom>
        <a:noFill/>
        <a:ln>
          <a:noFill/>
        </a:ln>
      </c:spPr>
    </c:plotArea>
    <c:plotVisOnly val="1"/>
    <c:dispBlanksAs val="gap"/>
    <c:showDLblsOverMax val="0"/>
  </c:chart>
  <c:spPr bwMode="auto">
    <a:xfrm>
      <a:off x="2935648" y="189000"/>
      <a:ext cx="11734796" cy="6479995"/>
    </a:xfrm>
    <a:prstGeom prst="rect">
      <a:avLst/>
    </a:prstGeom>
    <a:noFill/>
    <a:ln w="9525" cap="flat" cmpd="sng" algn="ctr">
      <a:noFill/>
      <a:prstDash val="solid"/>
      <a:round/>
    </a:ln>
  </c:spPr>
  <c:txPr>
    <a:bodyPr/>
    <a:p>
      <a:pPr>
        <a:defRPr sz="900">
          <a:solidFill>
            <a:schemeClr val="tx1"/>
          </a:solidFill>
          <a:latin typeface="+mn-lt"/>
          <a:ea typeface="+mn-ea"/>
          <a:cs typeface="+mn-cs"/>
        </a:defRPr>
      </a:pPr>
      <a:endParaRPr/>
    </a:p>
  </c:txPr>
  <c:externalData r:id="rId3">
    <c:autoUpdate val="0"/>
  </c:externalData>
  <c:printSettings>
    <c:headerFooter/>
    <c:pageMargins l="0.69999999999999996" r="0.69999999999999996" t="0.75" b="0.75" header="0.29999999999999999" footer="0.29999999999999999"/>
    <c:pageSetup/>
  </c:printSettings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5="http://schemas.microsoft.com/office/drawing/2012/chart" xmlns:c14="http://schemas.microsoft.com/office/drawing/2007/8/2/chart" xmlns:c16r2="http://schemas.microsoft.com/office/drawing/2015/06/chart">
  <c:date1904 val="0"/>
  <c:lang val="en-US"/>
  <c:roundedCorners val="0"/>
  <mc:AlternateContent>
    <mc:Choice Requires="c14">
      <c14:style val="102"/>
    </mc:Choice>
    <mc:Fallback>
      <c:style val="2"/>
    </mc:Fallback>
  </mc:AlternateContent>
  <c:chart>
    <c:autoTitleDeleted val="0"/>
    <c:plotArea>
      <c:layout>
        <c:manualLayout/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</c:strCache>
            </c:strRef>
          </c:tx>
          <c:spPr bwMode="auto">
            <a:prstGeom prst="rect">
              <a:avLst/>
            </a:prstGeom>
            <a:ln w="0">
              <a:noFill/>
            </a:ln>
          </c:spPr>
          <c:dPt>
            <c:idx val="0"/>
            <c:spPr bwMode="auto"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0">
                <a:noFill/>
              </a:ln>
            </c:spPr>
          </c:dPt>
          <c:dPt>
            <c:idx val="1"/>
            <c:spPr bwMode="auto"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0">
                <a:noFill/>
              </a:ln>
            </c:spPr>
          </c:dPt>
          <c:dPt>
            <c:idx val="2"/>
            <c:spPr bwMode="auto"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noFill/>
              </a:ln>
            </c:spPr>
          </c:dPt>
          <c:dLbls>
            <c:dLbl>
              <c:idx val="0"/>
              <c:dLblPos val="ctr"/>
              <c:layout>
                <c:manualLayout>
                  <c:x val="-0.008110"/>
                  <c:y val="-0.032330"/>
                </c:manualLayout>
              </c:layout>
              <c:separator>:</c:separator>
              <c:showBubbleSize val="0"/>
              <c:showCatName val="1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3200">
                      <a:solidFill>
                        <a:schemeClr val="tx1"/>
                      </a:solidFill>
                      <a:latin typeface="Liberation Serif"/>
                      <a:ea typeface="Liberation Serif"/>
                      <a:cs typeface="Liberation Serif"/>
                    </a:defRPr>
                  </a:pPr>
                  <a:endParaRPr/>
                </a:p>
              </c:txPr>
            </c:dLbl>
            <c:dLbl>
              <c:idx val="1"/>
              <c:dLblPos val="ctr"/>
              <c:layout>
                <c:manualLayout>
                  <c:x val="-0.037330"/>
                  <c:y val="-0.008810"/>
                </c:manualLayout>
              </c:layout>
              <c:separator>:</c:separator>
              <c:showBubbleSize val="0"/>
              <c:showCatName val="1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3200">
                      <a:solidFill>
                        <a:schemeClr val="tx1"/>
                      </a:solidFill>
                      <a:latin typeface="Liberation Serif"/>
                      <a:ea typeface="Liberation Serif"/>
                      <a:cs typeface="Liberation Serif"/>
                    </a:defRPr>
                  </a:pPr>
                  <a:endParaRPr/>
                </a:p>
              </c:txPr>
            </c:dLbl>
            <c:dLbl>
              <c:idx val="2"/>
              <c:dLblPos val="ctr"/>
              <c:layout>
                <c:manualLayout>
                  <c:x val="-0.003240"/>
                  <c:y val="-0.114650"/>
                </c:manualLayout>
              </c:layout>
              <c:separator>:</c:separator>
              <c:showBubbleSize val="0"/>
              <c:showCatName val="1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3200">
                      <a:solidFill>
                        <a:schemeClr val="tx1"/>
                      </a:solidFill>
                      <a:latin typeface="Liberation Serif"/>
                      <a:ea typeface="Liberation Serif"/>
                      <a:cs typeface="Liberation Serif"/>
                    </a:defRPr>
                  </a:pPr>
                  <a:endParaRPr/>
                </a:p>
              </c:txPr>
            </c:dLbl>
            <c:dLblPos val="ctr"/>
            <c:separator>:</c:separator>
            <c:showBubbleSize val="0"/>
            <c:showCatName val="1"/>
            <c:showLeaderLines val="1"/>
            <c:showLegendKey val="0"/>
            <c:showPercent val="0"/>
            <c:showSerName val="0"/>
            <c:showVal val="1"/>
            <c:spPr bwMode="auto">
              <a:prstGeom prst="rect">
                <a:avLst/>
              </a:prstGeom>
              <a:noFill/>
              <a:ln>
                <a:noFill/>
              </a:ln>
            </c:spPr>
            <c:txPr>
              <a:bodyPr/>
              <a:p>
                <a:pPr>
                  <a:defRPr sz="3200">
                    <a:solidFill>
                      <a:schemeClr val="tx1"/>
                    </a:solidFill>
                    <a:latin typeface="Liberation Serif"/>
                    <a:ea typeface="Liberation Serif"/>
                    <a:cs typeface="Liberation Serif"/>
                  </a:defRPr>
                </a:pPr>
                <a:endParaRPr/>
              </a:p>
            </c:txPr>
          </c:dLbls>
          <c:cat>
            <c:strRef>
              <c:f>Sheet1!$A$2:$A$4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 xml:space="preserve">Затрудняюсь ответить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0.78</c:v>
                </c:pt>
                <c:pt idx="1">
                  <c:v>0.15</c:v>
                </c:pt>
                <c:pt idx="2">
                  <c:v>0.07</c:v>
                </c:pt>
              </c:numCache>
            </c:numRef>
          </c:val>
        </c:ser>
        <c:dLbls>
          <c:dLblPos val="ctr"/>
          <c:separator>:</c:separator>
          <c:showBubbleSize val="0"/>
          <c:showCatName val="1"/>
          <c:showLeaderLines val="1"/>
          <c:showLegendKey val="0"/>
          <c:showPercent val="0"/>
          <c:showSerName val="0"/>
          <c:showVal val="1"/>
          <c:spPr bwMode="auto">
            <a:prstGeom prst="rect">
              <a:avLst/>
            </a:prstGeom>
            <a:noFill/>
            <a:ln>
              <a:noFill/>
            </a:ln>
          </c:spPr>
          <c:txPr>
            <a:bodyPr/>
            <a:p>
              <a:pPr>
                <a:defRPr sz="9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/>
            </a:p>
          </c:txPr>
        </c:dLbls>
        <c:firstSliceAng val="0"/>
      </c:pieChart>
      <c:spPr bwMode="auto">
        <a:prstGeom prst="rect">
          <a:avLst/>
        </a:prstGeom>
        <a:noFill/>
        <a:ln>
          <a:noFill/>
        </a:ln>
      </c:spPr>
    </c:plotArea>
    <c:plotVisOnly val="1"/>
    <c:dispBlanksAs val="gap"/>
    <c:showDLblsOverMax val="0"/>
  </c:chart>
  <c:spPr bwMode="auto">
    <a:xfrm>
      <a:off x="2935649" y="189001"/>
      <a:ext cx="11734797" cy="6479995"/>
    </a:xfrm>
    <a:prstGeom prst="rect">
      <a:avLst/>
    </a:prstGeom>
    <a:noFill/>
    <a:ln w="9525" cap="flat" cmpd="sng" algn="ctr">
      <a:noFill/>
      <a:prstDash val="solid"/>
      <a:round/>
    </a:ln>
  </c:spPr>
  <c:txPr>
    <a:bodyPr/>
    <a:p>
      <a:pPr>
        <a:defRPr sz="900">
          <a:solidFill>
            <a:schemeClr val="tx1"/>
          </a:solidFill>
          <a:latin typeface="+mn-lt"/>
          <a:ea typeface="+mn-ea"/>
          <a:cs typeface="+mn-cs"/>
        </a:defRPr>
      </a:pPr>
      <a:endParaRPr/>
    </a:p>
  </c:txPr>
  <c:externalData r:id="rId3">
    <c:autoUpdate val="0"/>
  </c:externalData>
  <c:printSettings>
    <c:headerFooter/>
    <c:pageMargins l="0.69999999999999996" r="0.69999999999999996" t="0.75" b="0.75" header="0.29999999999999999" footer="0.29999999999999999"/>
    <c:pageSetup/>
  </c:printSettings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5="http://schemas.microsoft.com/office/drawing/2012/chart" xmlns:c14="http://schemas.microsoft.com/office/drawing/2007/8/2/chart" xmlns:c16r2="http://schemas.microsoft.com/office/drawing/2015/06/chart">
  <c:date1904 val="0"/>
  <c:lang val="en-US"/>
  <c:roundedCorners val="0"/>
  <mc:AlternateContent>
    <mc:Choice Requires="c14">
      <c14:style val="102"/>
    </mc:Choice>
    <mc:Fallback>
      <c:style val="2"/>
    </mc:Fallback>
  </mc:AlternateContent>
  <c:chart>
    <c:autoTitleDeleted val="0"/>
    <c:plotArea>
      <c:layout>
        <c:manualLayout/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</c:strCache>
            </c:strRef>
          </c:tx>
          <c:spPr bwMode="auto">
            <a:prstGeom prst="rect">
              <a:avLst/>
            </a:prstGeom>
            <a:ln w="0">
              <a:noFill/>
            </a:ln>
          </c:spPr>
          <c:dPt>
            <c:idx val="0"/>
            <c:spPr bwMode="auto"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0">
                <a:noFill/>
              </a:ln>
            </c:spPr>
          </c:dPt>
          <c:dPt>
            <c:idx val="1"/>
            <c:spPr bwMode="auto"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0">
                <a:noFill/>
              </a:ln>
            </c:spPr>
          </c:dPt>
          <c:dPt>
            <c:idx val="2"/>
            <c:spPr bwMode="auto"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noFill/>
              </a:ln>
            </c:spPr>
          </c:dPt>
          <c:dLbls>
            <c:dLbl>
              <c:idx val="0"/>
              <c:dLblPos val="ctr"/>
              <c:layout>
                <c:manualLayout>
                  <c:x val="-0.008110"/>
                  <c:y val="-0.032330"/>
                </c:manualLayout>
              </c:layout>
              <c:separator>:</c:separator>
              <c:showBubbleSize val="0"/>
              <c:showCatName val="1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3200">
                      <a:solidFill>
                        <a:schemeClr val="tx1"/>
                      </a:solidFill>
                      <a:latin typeface="Liberation Serif"/>
                      <a:ea typeface="Liberation Serif"/>
                      <a:cs typeface="Liberation Serif"/>
                    </a:defRPr>
                  </a:pPr>
                  <a:endParaRPr/>
                </a:p>
              </c:txPr>
            </c:dLbl>
            <c:dLbl>
              <c:idx val="1"/>
              <c:dLblPos val="ctr"/>
              <c:layout>
                <c:manualLayout>
                  <c:x val="-0.037330"/>
                  <c:y val="-0.008810"/>
                </c:manualLayout>
              </c:layout>
              <c:separator>:</c:separator>
              <c:showBubbleSize val="0"/>
              <c:showCatName val="1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3200">
                      <a:solidFill>
                        <a:schemeClr val="tx1"/>
                      </a:solidFill>
                      <a:latin typeface="Liberation Serif"/>
                      <a:ea typeface="Liberation Serif"/>
                      <a:cs typeface="Liberation Serif"/>
                    </a:defRPr>
                  </a:pPr>
                  <a:endParaRPr/>
                </a:p>
              </c:txPr>
            </c:dLbl>
            <c:dLbl>
              <c:idx val="2"/>
              <c:dLblPos val="ctr"/>
              <c:layout>
                <c:manualLayout>
                  <c:x val="-0.004870"/>
                  <c:y val="-0.079370"/>
                </c:manualLayout>
              </c:layout>
              <c:separator>:</c:separator>
              <c:showBubbleSize val="0"/>
              <c:showCatName val="1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3200">
                      <a:solidFill>
                        <a:schemeClr val="tx1"/>
                      </a:solidFill>
                      <a:latin typeface="Liberation Serif"/>
                      <a:ea typeface="Liberation Serif"/>
                      <a:cs typeface="Liberation Serif"/>
                    </a:defRPr>
                  </a:pPr>
                  <a:endParaRPr/>
                </a:p>
              </c:txPr>
            </c:dLbl>
            <c:dLblPos val="ctr"/>
            <c:separator>:</c:separator>
            <c:showBubbleSize val="0"/>
            <c:showCatName val="1"/>
            <c:showLeaderLines val="1"/>
            <c:showLegendKey val="0"/>
            <c:showPercent val="0"/>
            <c:showSerName val="0"/>
            <c:showVal val="1"/>
            <c:spPr bwMode="auto">
              <a:prstGeom prst="rect">
                <a:avLst/>
              </a:prstGeom>
              <a:noFill/>
              <a:ln>
                <a:noFill/>
              </a:ln>
            </c:spPr>
            <c:txPr>
              <a:bodyPr/>
              <a:p>
                <a:pPr>
                  <a:defRPr sz="3200">
                    <a:solidFill>
                      <a:schemeClr val="tx1"/>
                    </a:solidFill>
                    <a:latin typeface="Liberation Serif"/>
                    <a:ea typeface="Liberation Serif"/>
                    <a:cs typeface="Liberation Serif"/>
                  </a:defRPr>
                </a:pPr>
                <a:endParaRPr/>
              </a:p>
            </c:txPr>
          </c:dLbls>
          <c:cat>
            <c:strRef>
              <c:f>Sheet1!$A$2:$A$4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 xml:space="preserve">Затрудняюсь ответить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0.67</c:v>
                </c:pt>
                <c:pt idx="1">
                  <c:v>0.22</c:v>
                </c:pt>
                <c:pt idx="2">
                  <c:v>0.11</c:v>
                </c:pt>
              </c:numCache>
            </c:numRef>
          </c:val>
        </c:ser>
        <c:dLbls>
          <c:dLblPos val="ctr"/>
          <c:separator>:</c:separator>
          <c:showBubbleSize val="0"/>
          <c:showCatName val="1"/>
          <c:showLeaderLines val="1"/>
          <c:showLegendKey val="0"/>
          <c:showPercent val="0"/>
          <c:showSerName val="0"/>
          <c:showVal val="1"/>
          <c:spPr bwMode="auto">
            <a:prstGeom prst="rect">
              <a:avLst/>
            </a:prstGeom>
            <a:noFill/>
            <a:ln>
              <a:noFill/>
            </a:ln>
          </c:spPr>
          <c:txPr>
            <a:bodyPr/>
            <a:p>
              <a:pPr>
                <a:defRPr sz="9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/>
            </a:p>
          </c:txPr>
        </c:dLbls>
        <c:firstSliceAng val="0"/>
      </c:pieChart>
      <c:spPr bwMode="auto">
        <a:prstGeom prst="rect">
          <a:avLst/>
        </a:prstGeom>
        <a:noFill/>
        <a:ln>
          <a:noFill/>
        </a:ln>
      </c:spPr>
    </c:plotArea>
    <c:plotVisOnly val="1"/>
    <c:dispBlanksAs val="gap"/>
    <c:showDLblsOverMax val="0"/>
  </c:chart>
  <c:spPr bwMode="auto">
    <a:xfrm>
      <a:off x="2935648" y="189000"/>
      <a:ext cx="11734796" cy="6479995"/>
    </a:xfrm>
    <a:prstGeom prst="rect">
      <a:avLst/>
    </a:prstGeom>
    <a:noFill/>
    <a:ln w="9525" cap="flat" cmpd="sng" algn="ctr">
      <a:noFill/>
      <a:prstDash val="solid"/>
      <a:round/>
    </a:ln>
  </c:spPr>
  <c:txPr>
    <a:bodyPr/>
    <a:p>
      <a:pPr>
        <a:defRPr sz="900">
          <a:solidFill>
            <a:schemeClr val="tx1"/>
          </a:solidFill>
          <a:latin typeface="+mn-lt"/>
          <a:ea typeface="+mn-ea"/>
          <a:cs typeface="+mn-cs"/>
        </a:defRPr>
      </a:pPr>
      <a:endParaRPr/>
    </a:p>
  </c:txPr>
  <c:externalData r:id="rId3">
    <c:autoUpdate val="0"/>
  </c:externalData>
  <c:printSettings>
    <c:headerFooter/>
    <c:pageMargins l="0.69999999999999996" r="0.69999999999999996" t="0.75" b="0.75" header="0.29999999999999999" footer="0.29999999999999999"/>
    <c:pageSetup/>
  </c:printSettings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 bwMode="auto">
      <a:prstGeom prst="rect">
        <a:avLst/>
      </a:prstGeom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>
    <cs:lnRef idx="0"/>
    <cs:fillRef idx="0"/>
    <cs:effectRef idx="0"/>
    <cs:fontRef idx="minor">
      <a:schemeClr val="tx1"/>
    </cs:fontRef>
    <cs:spPr bwMode="auto">
      <a:prstGeom prst="rect">
        <a:avLst/>
      </a:prstGeom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/>
  </cs:dataLabel>
  <cs:dataPoint>
    <cs:lnRef idx="0"/>
    <cs:fillRef idx="1">
      <cs:styleClr val="auto"/>
    </cs:fillRef>
    <cs:effectRef idx="0"/>
    <cs:fontRef idx="minor">
      <a:schemeClr val="tx1"/>
    </cs:fontRef>
    <cs:spPr bwMode="auto">
      <a:prstGeom prst="rect">
        <a:avLst/>
      </a:prstGeom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 bwMode="auto">
      <a:prstGeom prst="rect">
        <a:avLst/>
      </a:prstGeom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 bwMode="auto">
      <a:prstGeom prst="rect">
        <a:avLst/>
      </a:prstGeom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 bwMode="auto">
      <a:prstGeom prst="rect">
        <a:avLst/>
      </a:prstGeom>
      <a:ln w="9525">
        <a:solidFill>
          <a:schemeClr val="phClr"/>
        </a:solidFill>
      </a:ln>
    </cs:spPr>
  </cs:dataPointMarker>
  <cs:dataPointWireframe>
    <cs:lnRef idx="0">
      <cs:styleClr val="auto"/>
    </cs:lnRef>
    <cs:fillRef idx="0"/>
    <cs:effectRef idx="0"/>
    <cs:fontRef idx="minor">
      <a:schemeClr val="tx1"/>
    </cs:fontRef>
    <cs:spPr bwMode="auto">
      <a:prstGeom prst="rect">
        <a:avLst/>
      </a:prstGeom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 bwMode="auto">
      <a:prstGeom prst="rect">
        <a:avLst/>
      </a:prstGeom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dataTable>
  <cs:downBar>
    <cs:lnRef idx="0"/>
    <cs:fillRef idx="0"/>
    <cs:effectRef idx="0"/>
    <cs:fontRef idx="minor">
      <a:schemeClr val="tx1"/>
    </cs:fontRef>
    <cs:spPr bwMode="auto">
      <a:prstGeom prst="rect">
        <a:avLst/>
      </a:prstGeom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 bwMode="auto">
      <a:prstGeom prst="rect">
        <a:avLst/>
      </a:prstGeom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/>
  </cs:seriesAxis>
  <cs:series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spc="0"/>
  </cs:title>
  <cs:trendline>
    <cs:lnRef idx="0">
      <cs:styleClr val="auto"/>
    </cs:lnRef>
    <cs:fillRef idx="0"/>
    <cs:effectRef idx="0"/>
    <cs:fontRef idx="minor">
      <a:schemeClr val="tx1"/>
    </cs:fontRef>
    <cs:spPr bwMode="auto">
      <a:prstGeom prst="rect">
        <a:avLst/>
      </a:prstGeom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tx1"/>
    </cs:fontRef>
    <cs:spPr bwMode="auto">
      <a:prstGeom prst="rect">
        <a:avLst/>
      </a:prstGeom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  <cs:spPr bwMode="auto">
      <a:prstGeom prst="rect">
        <a:avLst/>
      </a:prstGeom>
      <a:noFill/>
      <a:ln>
        <a:noFill/>
      </a:ln>
    </cs:spPr>
  </cs:wall>
  <cs:dataPointMarkerLayout symbol="circle" size="5"/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 bwMode="auto">
      <a:prstGeom prst="rect">
        <a:avLst/>
      </a:prstGeom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>
    <cs:lnRef idx="0"/>
    <cs:fillRef idx="0"/>
    <cs:effectRef idx="0"/>
    <cs:fontRef idx="minor">
      <a:schemeClr val="tx1"/>
    </cs:fontRef>
    <cs:spPr bwMode="auto">
      <a:prstGeom prst="rect">
        <a:avLst/>
      </a:prstGeom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/>
  </cs:dataLabel>
  <cs:dataPoint>
    <cs:lnRef idx="0"/>
    <cs:fillRef idx="1">
      <cs:styleClr val="auto"/>
    </cs:fillRef>
    <cs:effectRef idx="0"/>
    <cs:fontRef idx="minor">
      <a:schemeClr val="tx1"/>
    </cs:fontRef>
    <cs:spPr bwMode="auto">
      <a:prstGeom prst="rect">
        <a:avLst/>
      </a:prstGeom>
      <a:ln w="19050">
        <a:solidFill>
          <a:schemeClr val="lt1"/>
        </a:solidFill>
        <a:round/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 bwMode="auto">
      <a:prstGeom prst="rect">
        <a:avLst/>
      </a:prstGeom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 bwMode="auto">
      <a:prstGeom prst="rect">
        <a:avLst/>
      </a:prstGeom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 bwMode="auto">
      <a:prstGeom prst="rect">
        <a:avLst/>
      </a:prstGeom>
      <a:ln w="9525">
        <a:solidFill>
          <a:schemeClr val="phClr"/>
        </a:solidFill>
      </a:ln>
    </cs:spPr>
  </cs:dataPointMarker>
  <cs:dataPointWireframe>
    <cs:lnRef idx="0">
      <cs:styleClr val="auto"/>
    </cs:lnRef>
    <cs:fillRef idx="0"/>
    <cs:effectRef idx="0"/>
    <cs:fontRef idx="minor">
      <a:schemeClr val="tx1"/>
    </cs:fontRef>
    <cs:spPr bwMode="auto">
      <a:prstGeom prst="rect">
        <a:avLst/>
      </a:prstGeom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 bwMode="auto">
      <a:prstGeom prst="rect">
        <a:avLst/>
      </a:prstGeom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dataTable>
  <cs:downBar>
    <cs:lnRef idx="0"/>
    <cs:fillRef idx="0"/>
    <cs:effectRef idx="0"/>
    <cs:fontRef idx="minor">
      <a:schemeClr val="tx1"/>
    </cs:fontRef>
    <cs:spPr bwMode="auto">
      <a:prstGeom prst="rect">
        <a:avLst/>
      </a:prstGeom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 bwMode="auto">
      <a:prstGeom prst="rect">
        <a:avLst/>
      </a:prstGeom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/>
  </cs:seriesAxis>
  <cs:series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spc="0"/>
  </cs:title>
  <cs:trendline>
    <cs:lnRef idx="0">
      <cs:styleClr val="auto"/>
    </cs:lnRef>
    <cs:fillRef idx="0"/>
    <cs:effectRef idx="0"/>
    <cs:fontRef idx="minor">
      <a:schemeClr val="tx1"/>
    </cs:fontRef>
    <cs:spPr bwMode="auto">
      <a:prstGeom prst="rect">
        <a:avLst/>
      </a:prstGeom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tx1"/>
    </cs:fontRef>
    <cs:spPr bwMode="auto">
      <a:prstGeom prst="rect">
        <a:avLst/>
      </a:prstGeom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  <cs:spPr bwMode="auto">
      <a:prstGeom prst="rect">
        <a:avLst/>
      </a:prstGeom>
      <a:noFill/>
      <a:ln>
        <a:noFill/>
      </a:ln>
    </cs:spPr>
  </cs:wall>
  <cs:dataPointMarkerLayout symbol="circle" size="5"/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 bwMode="auto">
      <a:prstGeom prst="rect">
        <a:avLst/>
      </a:prstGeom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>
    <cs:lnRef idx="0"/>
    <cs:fillRef idx="0"/>
    <cs:effectRef idx="0"/>
    <cs:fontRef idx="minor">
      <a:schemeClr val="tx1"/>
    </cs:fontRef>
    <cs:spPr bwMode="auto">
      <a:prstGeom prst="rect">
        <a:avLst/>
      </a:prstGeom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/>
  </cs:dataLabel>
  <cs:dataPoint>
    <cs:lnRef idx="0"/>
    <cs:fillRef idx="1">
      <cs:styleClr val="auto"/>
    </cs:fillRef>
    <cs:effectRef idx="0"/>
    <cs:fontRef idx="minor">
      <a:schemeClr val="tx1"/>
    </cs:fontRef>
    <cs:spPr bwMode="auto">
      <a:prstGeom prst="rect">
        <a:avLst/>
      </a:prstGeom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 bwMode="auto">
      <a:prstGeom prst="rect">
        <a:avLst/>
      </a:prstGeom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 bwMode="auto">
      <a:prstGeom prst="rect">
        <a:avLst/>
      </a:prstGeom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 bwMode="auto">
      <a:prstGeom prst="rect">
        <a:avLst/>
      </a:prstGeom>
      <a:ln w="9525">
        <a:solidFill>
          <a:schemeClr val="phClr"/>
        </a:solidFill>
      </a:ln>
    </cs:spPr>
  </cs:dataPointMarker>
  <cs:dataPointWireframe>
    <cs:lnRef idx="0">
      <cs:styleClr val="auto"/>
    </cs:lnRef>
    <cs:fillRef idx="0"/>
    <cs:effectRef idx="0"/>
    <cs:fontRef idx="minor">
      <a:schemeClr val="tx1"/>
    </cs:fontRef>
    <cs:spPr bwMode="auto">
      <a:prstGeom prst="rect">
        <a:avLst/>
      </a:prstGeom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 bwMode="auto">
      <a:prstGeom prst="rect">
        <a:avLst/>
      </a:prstGeom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dataTable>
  <cs:downBar>
    <cs:lnRef idx="0"/>
    <cs:fillRef idx="0"/>
    <cs:effectRef idx="0"/>
    <cs:fontRef idx="minor">
      <a:schemeClr val="tx1"/>
    </cs:fontRef>
    <cs:spPr bwMode="auto">
      <a:prstGeom prst="rect">
        <a:avLst/>
      </a:prstGeom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 bwMode="auto">
      <a:prstGeom prst="rect">
        <a:avLst/>
      </a:prstGeom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/>
  </cs:seriesAxis>
  <cs:series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spc="0"/>
  </cs:title>
  <cs:trendline>
    <cs:lnRef idx="0">
      <cs:styleClr val="auto"/>
    </cs:lnRef>
    <cs:fillRef idx="0"/>
    <cs:effectRef idx="0"/>
    <cs:fontRef idx="minor">
      <a:schemeClr val="tx1"/>
    </cs:fontRef>
    <cs:spPr bwMode="auto">
      <a:prstGeom prst="rect">
        <a:avLst/>
      </a:prstGeom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tx1"/>
    </cs:fontRef>
    <cs:spPr bwMode="auto">
      <a:prstGeom prst="rect">
        <a:avLst/>
      </a:prstGeom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  <cs:spPr bwMode="auto">
      <a:prstGeom prst="rect">
        <a:avLst/>
      </a:prstGeom>
      <a:noFill/>
      <a:ln>
        <a:noFill/>
      </a:ln>
    </cs:spPr>
  </cs:wall>
  <cs:dataPointMarkerLayout symbol="circle" size="5"/>
</cs:chartStyle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0443820A-0E64-48F8-9055-FF0DD326791F}" type="slidenum">
              <a:rPr/>
              <a:t/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verTx" userDrawn="1">
  <p:cSld name="Title,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 bwMode="auto">
          <a:xfrm>
            <a:off x="1523880" y="1122480"/>
            <a:ext cx="9142920" cy="238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>
              <a:buNone/>
              <a:defRPr/>
            </a:pP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 bwMode="auto">
          <a:xfrm>
            <a:off x="609480" y="1604520"/>
            <a:ext cx="10972079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 bwMode="auto">
          <a:xfrm>
            <a:off x="609480" y="3682080"/>
            <a:ext cx="10972079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43333E65-E319-423D-A2F3-391F9AD0C527}" type="slidenum">
              <a:rPr/>
              <a:t/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fourObj" userDrawn="1">
  <p:cSld name="Title, 4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 bwMode="auto">
          <a:xfrm>
            <a:off x="1523880" y="1122480"/>
            <a:ext cx="9142920" cy="238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>
              <a:buNone/>
              <a:defRPr/>
            </a:pP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 bwMode="auto"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 bwMode="auto"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 bwMode="auto"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 bwMode="auto"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9A71CA36-5B07-4E7D-959F-2DAA2C004824}" type="slidenum">
              <a:rPr/>
              <a:t/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Title, 6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 bwMode="auto">
          <a:xfrm>
            <a:off x="1523880" y="1122480"/>
            <a:ext cx="9142920" cy="238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>
              <a:buNone/>
              <a:defRPr/>
            </a:pP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 bwMode="auto">
          <a:xfrm>
            <a:off x="609480" y="1604520"/>
            <a:ext cx="35326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 bwMode="auto">
          <a:xfrm>
            <a:off x="4319280" y="1604520"/>
            <a:ext cx="35326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 bwMode="auto">
          <a:xfrm>
            <a:off x="8028720" y="1604520"/>
            <a:ext cx="35326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 bwMode="auto">
          <a:xfrm>
            <a:off x="609480" y="3682080"/>
            <a:ext cx="35326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 bwMode="auto">
          <a:xfrm>
            <a:off x="4319280" y="3682080"/>
            <a:ext cx="35326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 bwMode="auto">
          <a:xfrm>
            <a:off x="8028720" y="3682080"/>
            <a:ext cx="35326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EC69DE03-561F-4E27-872C-F6EF2C2AABB2}" type="slidenum">
              <a:rPr/>
              <a:t/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x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 bwMode="auto">
          <a:xfrm>
            <a:off x="1523880" y="1122480"/>
            <a:ext cx="9142920" cy="238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>
              <a:buNone/>
              <a:defRPr/>
            </a:pP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 bwMode="auto">
          <a:xfrm>
            <a:off x="609480" y="1604520"/>
            <a:ext cx="10972079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DBAF7565-BD3D-4988-BF27-19ACCF1FF09C}" type="slidenum">
              <a:rPr/>
              <a:t/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le,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 bwMode="auto">
          <a:xfrm>
            <a:off x="1523880" y="1122480"/>
            <a:ext cx="9142920" cy="238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>
              <a:buNone/>
              <a:defRPr/>
            </a:pP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 bwMode="auto">
          <a:xfrm>
            <a:off x="609480" y="1604520"/>
            <a:ext cx="10972079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BADD4291-E64D-4ACE-9606-872F71F26F53}" type="slidenum">
              <a:rPr/>
              <a:t/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Title,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 bwMode="auto">
          <a:xfrm>
            <a:off x="1523880" y="1122480"/>
            <a:ext cx="9142920" cy="238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>
              <a:buNone/>
              <a:defRPr/>
            </a:pP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 bwMode="auto">
          <a:xfrm>
            <a:off x="609480" y="1604520"/>
            <a:ext cx="535428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 bwMode="auto">
          <a:xfrm>
            <a:off x="6231960" y="1604520"/>
            <a:ext cx="535428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E7848800-600E-4D7C-8C16-56913FC2CB79}" type="slidenum">
              <a:rPr/>
              <a:t/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 bwMode="auto">
          <a:xfrm>
            <a:off x="1523880" y="1122480"/>
            <a:ext cx="9142920" cy="238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>
              <a:buNone/>
              <a:defRPr/>
            </a:pP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83F740C6-2FCF-4DC5-BD09-D174C89031A2}" type="slidenum">
              <a:rPr/>
              <a:t/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nly" userDrawn="1">
  <p:cSld name="Centere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 bwMode="auto">
          <a:xfrm>
            <a:off x="1523880" y="1122480"/>
            <a:ext cx="9142920" cy="11063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algn="ctr"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24CE1E4F-90CD-444A-9102-28A7F8C6D4A3}" type="slidenum">
              <a:rPr/>
              <a:t/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AndObj" userDrawn="1">
  <p:cSld name="Title, 2 Content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 bwMode="auto">
          <a:xfrm>
            <a:off x="1523880" y="1122480"/>
            <a:ext cx="9142920" cy="238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>
              <a:buNone/>
              <a:defRPr/>
            </a:pP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 bwMode="auto"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 bwMode="auto">
          <a:xfrm>
            <a:off x="6231960" y="1604520"/>
            <a:ext cx="535428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 bwMode="auto"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54B77554-3C92-4FB0-A5BA-1538CE874445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AndTwoObj" userDrawn="1">
  <p:cSld name="Title Content and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 bwMode="auto">
          <a:xfrm>
            <a:off x="1523880" y="1122480"/>
            <a:ext cx="9142920" cy="238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>
              <a:buNone/>
              <a:defRPr/>
            </a:pP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 bwMode="auto">
          <a:xfrm>
            <a:off x="609480" y="1604520"/>
            <a:ext cx="535428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 bwMode="auto"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 bwMode="auto"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CE45E5D0-7D09-4149-8883-20EC63A466B5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OverTx" userDrawn="1">
  <p:cSld name="Title, 2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 bwMode="auto">
          <a:xfrm>
            <a:off x="1523880" y="1122480"/>
            <a:ext cx="9142920" cy="238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>
              <a:buNone/>
              <a:defRPr/>
            </a:pP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 bwMode="auto"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 bwMode="auto"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 bwMode="auto">
          <a:xfrm>
            <a:off x="609480" y="3682080"/>
            <a:ext cx="10972079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EC5258FE-DB84-45B9-9B37-2835BC5834A2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rgbClr val="FFFFFF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 bwMode="auto">
          <a:xfrm>
            <a:off x="1523880" y="1122480"/>
            <a:ext cx="9142920" cy="238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>
              <a:buNone/>
              <a:defRPr/>
            </a:pPr>
            <a:r>
              <a:rPr lang="ru-RU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 bwMode="auto">
          <a:xfrm>
            <a:off x="609480" y="1604520"/>
            <a:ext cx="10972079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1"/>
          </p:nvPr>
        </p:nvSpPr>
        <p:spPr bwMode="auto"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ru-RU" sz="1400" b="0" strike="noStrike" spc="-1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&lt;footer&gt;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2"/>
          </p:nvPr>
        </p:nvSpPr>
        <p:spPr bwMode="auto"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ru-RU" sz="1400" b="0" strike="noStrike" spc="-1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  <a:defRPr/>
            </a:pPr>
            <a:fld id="{5A182F08-8818-4767-99C4-3366E5EE4C41}" type="slidenum">
              <a:rPr lang="ru-RU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/>
            </a:fld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dt" idx="3"/>
          </p:nvPr>
        </p:nvSpPr>
        <p:spPr bwMode="auto"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1"/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hyperlink" Target="https://danilaisaichev.github.io/software-e-learning/" TargetMode="Externa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 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2.xml" 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3.xml" 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76327290" name=""/>
          <p:cNvSpPr txBox="1"/>
          <p:nvPr/>
        </p:nvSpPr>
        <p:spPr bwMode="auto">
          <a:xfrm rot="0" flipH="0" flipV="0">
            <a:off x="372992" y="1440000"/>
            <a:ext cx="11452494" cy="192059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lang="ru-RU" sz="4000" b="1" i="0" u="none" strike="noStrike" cap="none" spc="0">
                <a:solidFill>
                  <a:srgbClr val="000000"/>
                </a:solidFill>
                <a:latin typeface="Liberation Sans"/>
                <a:ea typeface="Liberation Sans"/>
                <a:cs typeface="Liberation Sans"/>
              </a:rPr>
              <a:t>Корпоративная подготовка </a:t>
            </a:r>
            <a:r>
              <a:rPr lang="ru-RU" sz="4000" b="1" i="0" u="none" strike="noStrike" cap="none" spc="0">
                <a:solidFill>
                  <a:srgbClr val="000000"/>
                </a:solidFill>
                <a:latin typeface="Liberation Sans"/>
                <a:ea typeface="Liberation Sans"/>
                <a:cs typeface="Liberation Sans"/>
              </a:rPr>
              <a:t>преподавателей</a:t>
            </a:r>
            <a:endParaRPr lang="ru-RU" sz="4000" b="1" i="0" u="none" strike="noStrike" cap="none" spc="0">
              <a:solidFill>
                <a:srgbClr val="000000"/>
              </a:solidFill>
              <a:latin typeface="Liberation Sans"/>
              <a:ea typeface="Liberation Sans"/>
              <a:cs typeface="Liberation Sans"/>
            </a:endParaRPr>
          </a:p>
          <a:p>
            <a:pPr>
              <a:defRPr/>
            </a:pPr>
            <a:r>
              <a:rPr lang="ru-RU" sz="4000" b="1" i="0" u="none" strike="noStrike" cap="none" spc="0">
                <a:solidFill>
                  <a:srgbClr val="000000"/>
                </a:solidFill>
                <a:latin typeface="Liberation Sans"/>
                <a:ea typeface="Liberation Sans"/>
                <a:cs typeface="Liberation Sans"/>
              </a:rPr>
              <a:t>по использованию</a:t>
            </a:r>
            <a:endParaRPr lang="ru-RU" sz="4000" b="1" i="0" u="none" strike="noStrike" cap="none" spc="0">
              <a:solidFill>
                <a:srgbClr val="000000"/>
              </a:solidFill>
              <a:latin typeface="Liberation Sans"/>
              <a:ea typeface="Liberation Sans"/>
              <a:cs typeface="Liberation Sans"/>
            </a:endParaRPr>
          </a:p>
          <a:p>
            <a:pPr>
              <a:defRPr/>
            </a:pPr>
            <a:r>
              <a:rPr lang="ru-RU" sz="4000" b="1" i="0" u="none" strike="noStrike" cap="none" spc="0">
                <a:solidFill>
                  <a:srgbClr val="000000"/>
                </a:solidFill>
                <a:latin typeface="Liberation Sans"/>
                <a:ea typeface="Liberation Sans"/>
                <a:cs typeface="Liberation Sans"/>
              </a:rPr>
              <a:t>отечественного </a:t>
            </a:r>
            <a:r>
              <a:rPr lang="ru-RU" sz="4000" b="1" i="0" u="none" strike="noStrike" cap="none" spc="0">
                <a:solidFill>
                  <a:srgbClr val="000000"/>
                </a:solidFill>
                <a:latin typeface="Liberation Sans"/>
                <a:ea typeface="Liberation Sans"/>
                <a:cs typeface="Liberation Sans"/>
              </a:rPr>
              <a:t>программного </a:t>
            </a:r>
            <a:r>
              <a:rPr lang="ru-RU" sz="4000" b="1" i="0" u="none" strike="noStrike" cap="none" spc="0">
                <a:solidFill>
                  <a:srgbClr val="000000"/>
                </a:solidFill>
                <a:latin typeface="Liberation Sans"/>
                <a:ea typeface="Liberation Sans"/>
                <a:cs typeface="Liberation Sans"/>
              </a:rPr>
              <a:t>обеспечения</a:t>
            </a:r>
            <a:endParaRPr sz="4000" b="1" i="0" u="none" strike="noStrike" cap="none" spc="0">
              <a:solidFill>
                <a:srgbClr val="000000"/>
              </a:solidFill>
              <a:latin typeface="Liberation Sans"/>
              <a:ea typeface="Liberation Sans"/>
              <a:cs typeface="Liberation Sans"/>
            </a:endParaRPr>
          </a:p>
        </p:txBody>
      </p:sp>
      <p:sp>
        <p:nvSpPr>
          <p:cNvPr id="1288874468" name=""/>
          <p:cNvSpPr txBox="1"/>
          <p:nvPr/>
        </p:nvSpPr>
        <p:spPr bwMode="auto">
          <a:xfrm rot="0" flipH="0" flipV="0">
            <a:off x="6480000" y="3960000"/>
            <a:ext cx="4529213" cy="884279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600" b="1">
                <a:latin typeface="Liberation Sans"/>
                <a:ea typeface="Liberation Sans"/>
                <a:cs typeface="Liberation Sans"/>
              </a:rPr>
              <a:t>Выполнил:</a:t>
            </a:r>
            <a:r>
              <a:rPr sz="2600">
                <a:latin typeface="Liberation Sans"/>
                <a:ea typeface="Liberation Sans"/>
                <a:cs typeface="Liberation Sans"/>
              </a:rPr>
              <a:t> </a:t>
            </a:r>
            <a:r>
              <a:rPr sz="2600">
                <a:latin typeface="Liberation Sans"/>
                <a:ea typeface="Liberation Sans"/>
                <a:cs typeface="Liberation Sans"/>
              </a:rPr>
              <a:t>студент 2 курса</a:t>
            </a:r>
            <a:endParaRPr sz="2600">
              <a:latin typeface="Liberation Sans"/>
              <a:ea typeface="Liberation Sans"/>
              <a:cs typeface="Liberation Sans"/>
            </a:endParaRPr>
          </a:p>
          <a:p>
            <a:pPr>
              <a:defRPr/>
            </a:pPr>
            <a:r>
              <a:rPr sz="2600">
                <a:latin typeface="Liberation Sans"/>
                <a:ea typeface="Liberation Sans"/>
                <a:cs typeface="Liberation Sans"/>
              </a:rPr>
              <a:t>Исайчев Данила Олегович</a:t>
            </a:r>
            <a:endParaRPr sz="2600">
              <a:latin typeface="Liberation Sans"/>
              <a:cs typeface="Liberation Sans"/>
            </a:endParaRPr>
          </a:p>
        </p:txBody>
      </p:sp>
      <p:sp>
        <p:nvSpPr>
          <p:cNvPr id="1755941939" name=""/>
          <p:cNvSpPr txBox="1"/>
          <p:nvPr/>
        </p:nvSpPr>
        <p:spPr bwMode="auto">
          <a:xfrm rot="0" flipH="0" flipV="0">
            <a:off x="6480000" y="5040000"/>
            <a:ext cx="5362020" cy="128052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600" b="1">
                <a:latin typeface="Liberation Sans"/>
                <a:ea typeface="Liberation Sans"/>
                <a:cs typeface="Liberation Sans"/>
              </a:rPr>
              <a:t>Руководитель:</a:t>
            </a:r>
            <a:endParaRPr lang="ru-RU" sz="2600" b="0" i="0" u="none" strike="noStrike" cap="none" spc="0">
              <a:solidFill>
                <a:srgbClr val="000000"/>
              </a:solidFill>
              <a:latin typeface="Liberation Sans"/>
              <a:ea typeface="Liberation Sans"/>
              <a:cs typeface="Liberation Sans"/>
            </a:endParaRPr>
          </a:p>
          <a:p>
            <a:pPr>
              <a:defRPr/>
            </a:pPr>
            <a:r>
              <a:rPr lang="ru-RU" sz="2600" b="0" i="0" u="none" strike="noStrike" cap="none" spc="0">
                <a:solidFill>
                  <a:srgbClr val="000000"/>
                </a:solidFill>
                <a:latin typeface="Liberation Sans"/>
                <a:ea typeface="Liberation Sans"/>
                <a:cs typeface="Liberation Sans"/>
              </a:rPr>
              <a:t>к.п.н., доцент кафедры ИТЭО</a:t>
            </a:r>
            <a:endParaRPr lang="ru-RU" sz="2600" b="0" i="0" u="none" strike="noStrike" cap="none" spc="0">
              <a:solidFill>
                <a:srgbClr val="000000"/>
              </a:solidFill>
              <a:latin typeface="Liberation Sans"/>
              <a:cs typeface="Liberation Sans"/>
            </a:endParaRPr>
          </a:p>
          <a:p>
            <a:pPr>
              <a:defRPr/>
            </a:pPr>
            <a:r>
              <a:rPr lang="ru-RU" sz="2600" b="0" i="0" u="none" strike="noStrike" cap="none" spc="0">
                <a:solidFill>
                  <a:srgbClr val="000000"/>
                </a:solidFill>
                <a:latin typeface="Liberation Sans"/>
                <a:ea typeface="Liberation Sans"/>
                <a:cs typeface="Liberation Sans"/>
              </a:rPr>
              <a:t>Гончарова Светлана Викторовна</a:t>
            </a:r>
            <a:endParaRPr>
              <a:latin typeface="Liberation Sans"/>
              <a:cs typeface="Liberation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93109410" name=""/>
          <p:cNvPicPr>
            <a:picLocks noChangeAspect="1"/>
          </p:cNvPicPr>
          <p:nvPr/>
        </p:nvPicPr>
        <p:blipFill>
          <a:blip r:embed="rId2"/>
          <a:srcRect l="1242" t="0" r="757" b="1906"/>
          <a:stretch/>
        </p:blipFill>
        <p:spPr bwMode="auto">
          <a:xfrm flipH="0" flipV="0">
            <a:off x="5833" y="0"/>
            <a:ext cx="12180333" cy="6857999"/>
          </a:xfrm>
          <a:prstGeom prst="rect">
            <a:avLst/>
          </a:prstGeom>
        </p:spPr>
      </p:pic>
      <p:pic>
        <p:nvPicPr>
          <p:cNvPr id="371815753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rot="0" flipH="0" flipV="0">
            <a:off x="8280000" y="3428999"/>
            <a:ext cx="2905200" cy="2905200"/>
          </a:xfrm>
          <a:prstGeom prst="rect">
            <a:avLst/>
          </a:prstGeom>
        </p:spPr>
      </p:pic>
      <p:sp>
        <p:nvSpPr>
          <p:cNvPr id="1287499771" name=""/>
          <p:cNvSpPr txBox="1"/>
          <p:nvPr/>
        </p:nvSpPr>
        <p:spPr bwMode="auto">
          <a:xfrm flipH="0" flipV="0">
            <a:off x="846463" y="6219538"/>
            <a:ext cx="10500150" cy="640440"/>
          </a:xfrm>
          <a:prstGeom prst="rect">
            <a:avLst/>
          </a:prstGeom>
          <a:solidFill>
            <a:schemeClr val="bg1"/>
          </a:solidFill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spAutoFit/>
          </a:bodyPr>
          <a:p>
            <a:pPr algn="ctr">
              <a:defRPr/>
            </a:pPr>
            <a:r>
              <a:rPr sz="3600" u="sng">
                <a:solidFill>
                  <a:schemeClr val="tx1"/>
                </a:solidFill>
                <a:latin typeface="Liberation Sans"/>
                <a:ea typeface="Liberation Sans"/>
                <a:cs typeface="Liberation Sans"/>
                <a:hlinkClick r:id="rId4" tooltip="https://danilaisaichev.github.io/software-e-learning/"/>
              </a:rPr>
              <a:t>https://danilaisaichev.github.io/software-e-learning/</a:t>
            </a:r>
            <a:endParaRPr sz="3600">
              <a:solidFill>
                <a:schemeClr val="tx1"/>
              </a:solidFill>
              <a:latin typeface="Liberation Sans"/>
              <a:cs typeface="Liberation Sans"/>
            </a:endParaRPr>
          </a:p>
        </p:txBody>
      </p:sp>
      <p:sp>
        <p:nvSpPr>
          <p:cNvPr id="1371900523" name="PlaceHolder 2"/>
          <p:cNvSpPr>
            <a:spLocks noGrp="1"/>
          </p:cNvSpPr>
          <p:nvPr>
            <p:ph type="sldNum" idx="2"/>
          </p:nvPr>
        </p:nvSpPr>
        <p:spPr bwMode="auto">
          <a:xfrm rot="0" flipH="0" flipV="0">
            <a:off x="11113200" y="5778000"/>
            <a:ext cx="720000" cy="720000"/>
          </a:xfrm>
        </p:spPr>
        <p:txBody>
          <a:bodyPr/>
          <a:p>
            <a:pPr algn="ctr">
              <a:defRPr/>
            </a:pPr>
            <a:fld id="{ADE88100-F370-95DB-CAF6-C3EF1A8E6E92}" type="slidenum">
              <a:rPr sz="3600">
                <a:latin typeface="Liberation Sans"/>
                <a:ea typeface="Liberation Sans"/>
                <a:cs typeface="Liberation Sans"/>
              </a:rPr>
              <a:t/>
            </a:fld>
            <a:endParaRPr sz="3600">
              <a:latin typeface="Liberation Sans"/>
              <a:cs typeface="Liberation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32342825" name=""/>
          <p:cNvSpPr txBox="1"/>
          <p:nvPr/>
        </p:nvSpPr>
        <p:spPr bwMode="auto">
          <a:xfrm rot="0" flipH="0" flipV="0">
            <a:off x="695819" y="2286000"/>
            <a:ext cx="10800720" cy="228636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lang="ru-RU" sz="3600" b="0" i="0" u="none" strike="noStrike" cap="none" spc="0">
                <a:solidFill>
                  <a:srgbClr val="000000"/>
                </a:solidFill>
                <a:latin typeface="Liberation Sans"/>
                <a:ea typeface="Liberation Sans"/>
                <a:cs typeface="Liberation Sans"/>
              </a:rPr>
              <a:t>Связана с </a:t>
            </a:r>
            <a:r>
              <a:rPr sz="3600">
                <a:latin typeface="Liberation Sans"/>
                <a:ea typeface="Liberation Sans"/>
                <a:cs typeface="Liberation Sans"/>
              </a:rPr>
              <a:t>п</a:t>
            </a:r>
            <a:r>
              <a:rPr lang="ru-RU" sz="3600" b="0" i="0" u="none" strike="noStrike" cap="none" spc="0">
                <a:solidFill>
                  <a:srgbClr val="000000"/>
                </a:solidFill>
                <a:latin typeface="Liberation Sans"/>
                <a:ea typeface="Liberation Sans"/>
                <a:cs typeface="Liberation Sans"/>
              </a:rPr>
              <a:t>отребностью преподавателей в корпоративной подготовке по использованию отечественного и свободного программного обеспечения</a:t>
            </a:r>
            <a:endParaRPr sz="3600">
              <a:latin typeface="Liberation Sans"/>
              <a:cs typeface="Liberation Sans"/>
            </a:endParaRPr>
          </a:p>
        </p:txBody>
      </p:sp>
      <p:sp>
        <p:nvSpPr>
          <p:cNvPr id="917601413" name=""/>
          <p:cNvSpPr txBox="1"/>
          <p:nvPr/>
        </p:nvSpPr>
        <p:spPr bwMode="auto">
          <a:xfrm rot="0" flipH="0" flipV="0">
            <a:off x="694800" y="1098000"/>
            <a:ext cx="4420068" cy="118872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0" marR="0" lvl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lang="ru-RU" sz="1000" b="0" i="0" u="none" strike="noStrike" cap="none" spc="0">
                <a:solidFill>
                  <a:srgbClr val="000000"/>
                </a:solidFill>
                <a:latin typeface="Arial"/>
                <a:ea typeface="DejaVu Sans"/>
                <a:cs typeface="DejaVu Sans"/>
              </a:defRPr>
            </a:pPr>
            <a:r>
              <a:rPr lang="ru-RU" sz="4800" b="1" i="0" u="none" strike="noStrike" cap="none" spc="0">
                <a:solidFill>
                  <a:srgbClr val="000000"/>
                </a:solidFill>
                <a:latin typeface="Liberation Sans"/>
                <a:ea typeface="Liberation Sans"/>
                <a:cs typeface="Liberation Sans"/>
              </a:rPr>
              <a:t>Актуальность</a:t>
            </a:r>
            <a:endParaRPr sz="3600">
              <a:latin typeface="Liberation Sans"/>
              <a:ea typeface="Liberation Sans"/>
              <a:cs typeface="Liberation Sans"/>
            </a:endParaRPr>
          </a:p>
        </p:txBody>
      </p:sp>
      <p:sp>
        <p:nvSpPr>
          <p:cNvPr id="607025727" name="PlaceHolder 2"/>
          <p:cNvSpPr>
            <a:spLocks noGrp="1"/>
          </p:cNvSpPr>
          <p:nvPr>
            <p:ph type="sldNum" idx="2"/>
          </p:nvPr>
        </p:nvSpPr>
        <p:spPr bwMode="auto">
          <a:xfrm rot="0" flipH="0" flipV="0">
            <a:off x="11113200" y="5778000"/>
            <a:ext cx="720000" cy="720000"/>
          </a:xfrm>
        </p:spPr>
        <p:txBody>
          <a:bodyPr/>
          <a:p>
            <a:pPr algn="ctr">
              <a:defRPr/>
            </a:pPr>
            <a:fld id="{25B01745-D2E8-1890-90A7-F76D1CA71B1A}" type="slidenum">
              <a:rPr sz="3600">
                <a:latin typeface="Liberation Sans"/>
                <a:ea typeface="Liberation Sans"/>
                <a:cs typeface="Liberation Sans"/>
              </a:rPr>
              <a:t/>
            </a:fld>
            <a:endParaRPr sz="3600">
              <a:latin typeface="Liberation Sans"/>
              <a:cs typeface="Liberation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09403757" name=""/>
          <p:cNvSpPr txBox="1"/>
          <p:nvPr/>
        </p:nvSpPr>
        <p:spPr bwMode="auto">
          <a:xfrm rot="0" flipH="0" flipV="0">
            <a:off x="695819" y="2286000"/>
            <a:ext cx="10801799" cy="283499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lang="ru-RU" sz="3600" b="0" i="0" u="none" strike="noStrike" cap="none" spc="0">
                <a:solidFill>
                  <a:srgbClr val="000000"/>
                </a:solidFill>
                <a:latin typeface="Liberation Sans"/>
                <a:ea typeface="Liberation Sans"/>
                <a:cs typeface="Liberation Sans"/>
              </a:rPr>
              <a:t>Дистанционный курс корпоративной подготовки преподавателей использованию отечественного и свободного программного обеспечения, включающий методические рекомендации по работе с отечественным и свободным ПО</a:t>
            </a:r>
            <a:endParaRPr sz="3600">
              <a:latin typeface="Liberation Sans"/>
              <a:cs typeface="Liberation Sans"/>
            </a:endParaRPr>
          </a:p>
        </p:txBody>
      </p:sp>
      <p:sp>
        <p:nvSpPr>
          <p:cNvPr id="1026828962" name=""/>
          <p:cNvSpPr txBox="1"/>
          <p:nvPr/>
        </p:nvSpPr>
        <p:spPr bwMode="auto">
          <a:xfrm rot="0" flipH="0" flipV="0">
            <a:off x="694800" y="1098000"/>
            <a:ext cx="4420428" cy="118908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0" marR="0" lvl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lang="ru-RU" sz="1000" b="0" i="0" u="none" strike="noStrike" cap="none" spc="0">
                <a:solidFill>
                  <a:srgbClr val="000000"/>
                </a:solidFill>
                <a:latin typeface="Arial"/>
                <a:ea typeface="DejaVu Sans"/>
                <a:cs typeface="DejaVu Sans"/>
              </a:defRPr>
            </a:pPr>
            <a:r>
              <a:rPr lang="ru-RU" sz="4800" b="1" i="0" u="none" strike="noStrike" cap="none" spc="0">
                <a:solidFill>
                  <a:srgbClr val="000000"/>
                </a:solidFill>
                <a:latin typeface="Liberation Sans"/>
                <a:ea typeface="Liberation Sans"/>
                <a:cs typeface="Liberation Sans"/>
              </a:rPr>
              <a:t>Предмет</a:t>
            </a:r>
            <a:endParaRPr sz="3600">
              <a:latin typeface="Liberation Sans"/>
              <a:ea typeface="Liberation Sans"/>
              <a:cs typeface="Liberation Sans"/>
            </a:endParaRPr>
          </a:p>
        </p:txBody>
      </p:sp>
      <p:sp>
        <p:nvSpPr>
          <p:cNvPr id="1508915116" name="PlaceHolder 2"/>
          <p:cNvSpPr>
            <a:spLocks noGrp="1"/>
          </p:cNvSpPr>
          <p:nvPr>
            <p:ph type="sldNum" idx="2"/>
          </p:nvPr>
        </p:nvSpPr>
        <p:spPr bwMode="auto">
          <a:xfrm rot="0" flipH="0" flipV="0">
            <a:off x="11113200" y="5778000"/>
            <a:ext cx="720000" cy="720000"/>
          </a:xfrm>
        </p:spPr>
        <p:txBody>
          <a:bodyPr/>
          <a:p>
            <a:pPr algn="ctr">
              <a:defRPr/>
            </a:pPr>
            <a:fld id="{216FFC3A-5D1B-0545-5BCA-555A9FEB1FF3}" type="slidenum">
              <a:rPr sz="3600">
                <a:latin typeface="Liberation Sans"/>
                <a:ea typeface="Liberation Sans"/>
                <a:cs typeface="Liberation Sans"/>
              </a:rPr>
              <a:t/>
            </a:fld>
            <a:endParaRPr sz="3600">
              <a:latin typeface="Liberation Sans"/>
              <a:cs typeface="Liberation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08459333" name=""/>
          <p:cNvSpPr txBox="1"/>
          <p:nvPr/>
        </p:nvSpPr>
        <p:spPr bwMode="auto">
          <a:xfrm rot="0" flipH="0" flipV="0">
            <a:off x="694800" y="2286000"/>
            <a:ext cx="10800360" cy="228636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lang="ru-RU" sz="3600" b="0" i="0" u="none" strike="noStrike" cap="none" spc="0">
                <a:solidFill>
                  <a:srgbClr val="000000"/>
                </a:solidFill>
                <a:latin typeface="Liberation Sans"/>
                <a:ea typeface="Liberation Sans"/>
                <a:cs typeface="Liberation Sans"/>
              </a:rPr>
              <a:t>Разработка и внедрение электронного учебного курса корпоративной подготовки преподавателей использованию отечественного и свободного программного обеспечения</a:t>
            </a:r>
            <a:endParaRPr sz="3600">
              <a:latin typeface="Liberation Sans"/>
              <a:cs typeface="Liberation Sans"/>
            </a:endParaRPr>
          </a:p>
        </p:txBody>
      </p:sp>
      <p:sp>
        <p:nvSpPr>
          <p:cNvPr id="987675089" name=""/>
          <p:cNvSpPr txBox="1"/>
          <p:nvPr/>
        </p:nvSpPr>
        <p:spPr bwMode="auto">
          <a:xfrm rot="0" flipH="0" flipV="0">
            <a:off x="694800" y="1098000"/>
            <a:ext cx="4420788" cy="118908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0" marR="0" lvl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lang="ru-RU" sz="1000" b="0" i="0" u="none" strike="noStrike" cap="none" spc="0">
                <a:solidFill>
                  <a:srgbClr val="000000"/>
                </a:solidFill>
                <a:latin typeface="Arial"/>
                <a:ea typeface="DejaVu Sans"/>
                <a:cs typeface="DejaVu Sans"/>
              </a:defRPr>
            </a:pPr>
            <a:r>
              <a:rPr lang="ru-RU" sz="4800" b="1" i="0" u="none" strike="noStrike" cap="none" spc="0">
                <a:solidFill>
                  <a:srgbClr val="000000"/>
                </a:solidFill>
                <a:latin typeface="Liberation Sans"/>
                <a:ea typeface="Liberation Sans"/>
                <a:cs typeface="Liberation Sans"/>
              </a:rPr>
              <a:t>Цель</a:t>
            </a:r>
            <a:endParaRPr sz="3600">
              <a:latin typeface="Liberation Sans"/>
              <a:ea typeface="Liberation Sans"/>
              <a:cs typeface="Liberation Sans"/>
            </a:endParaRPr>
          </a:p>
        </p:txBody>
      </p:sp>
      <p:sp>
        <p:nvSpPr>
          <p:cNvPr id="1693034164" name="PlaceHolder 2"/>
          <p:cNvSpPr>
            <a:spLocks noGrp="1"/>
          </p:cNvSpPr>
          <p:nvPr>
            <p:ph type="sldNum" idx="2"/>
          </p:nvPr>
        </p:nvSpPr>
        <p:spPr bwMode="auto">
          <a:xfrm rot="0" flipH="0" flipV="0">
            <a:off x="11113200" y="5778000"/>
            <a:ext cx="720000" cy="720000"/>
          </a:xfrm>
        </p:spPr>
        <p:txBody>
          <a:bodyPr/>
          <a:p>
            <a:pPr algn="ctr">
              <a:defRPr/>
            </a:pPr>
            <a:fld id="{E4F70540-8656-B822-B9A2-851FA1F1B9D4}" type="slidenum">
              <a:rPr sz="3600">
                <a:latin typeface="Liberation Sans"/>
                <a:ea typeface="Liberation Sans"/>
                <a:cs typeface="Liberation Sans"/>
              </a:rPr>
              <a:t/>
            </a:fld>
            <a:endParaRPr sz="3600">
              <a:latin typeface="Liberation Sans"/>
              <a:cs typeface="Liberation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95753463" name=""/>
          <p:cNvSpPr txBox="1"/>
          <p:nvPr/>
        </p:nvSpPr>
        <p:spPr bwMode="auto">
          <a:xfrm rot="0" flipH="0" flipV="0">
            <a:off x="694800" y="1462860"/>
            <a:ext cx="10815838" cy="491292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438080" indent="-438080" algn="l">
              <a:lnSpc>
                <a:spcPct val="100000"/>
              </a:lnSpc>
              <a:spcBef>
                <a:spcPts val="0"/>
              </a:spcBef>
              <a:spcAft>
                <a:spcPts val="850"/>
              </a:spcAft>
              <a:buFont typeface="Arial"/>
              <a:buAutoNum type="arabicPeriod"/>
              <a:defRPr/>
            </a:pPr>
            <a:r>
              <a:rPr lang="ru-RU" sz="3200" b="0" i="0" u="none" strike="noStrike" cap="none" spc="0">
                <a:solidFill>
                  <a:srgbClr val="000000"/>
                </a:solidFill>
                <a:latin typeface="Liberation Sans"/>
                <a:ea typeface="Liberation Sans"/>
                <a:cs typeface="Liberation Sans"/>
              </a:rPr>
              <a:t>Проанализировать потребности преподавателей образовательных организаций в обучении использованию отечественного и свободного ПО.</a:t>
            </a:r>
            <a:endParaRPr sz="3200" b="0" i="0" u="none" strike="noStrike" cap="none" spc="0">
              <a:solidFill>
                <a:srgbClr val="000000"/>
              </a:solidFill>
              <a:latin typeface="Liberation Sans"/>
              <a:cs typeface="Liberation Sans"/>
            </a:endParaRPr>
          </a:p>
          <a:p>
            <a:pPr marL="438080" indent="-438080" algn="l">
              <a:lnSpc>
                <a:spcPct val="100000"/>
              </a:lnSpc>
              <a:spcBef>
                <a:spcPts val="0"/>
              </a:spcBef>
              <a:spcAft>
                <a:spcPts val="850"/>
              </a:spcAft>
              <a:buFont typeface="Arial"/>
              <a:buAutoNum type="arabicPeriod"/>
              <a:defRPr/>
            </a:pPr>
            <a:r>
              <a:rPr lang="ru-RU" sz="3200" b="0" i="0" u="none" strike="noStrike" cap="none" spc="0">
                <a:solidFill>
                  <a:srgbClr val="000000"/>
                </a:solidFill>
                <a:latin typeface="Liberation Sans"/>
                <a:ea typeface="Liberation Sans"/>
                <a:cs typeface="Liberation Sans"/>
              </a:rPr>
              <a:t>Проанализировать и выбрать платформу для электронного учебного курса.</a:t>
            </a:r>
            <a:endParaRPr sz="3200" b="0" i="0" u="none" strike="noStrike" cap="none" spc="0">
              <a:solidFill>
                <a:srgbClr val="000000"/>
              </a:solidFill>
              <a:latin typeface="Liberation Sans"/>
              <a:cs typeface="Liberation Sans"/>
            </a:endParaRPr>
          </a:p>
          <a:p>
            <a:pPr marL="438080" indent="-438080" algn="l">
              <a:lnSpc>
                <a:spcPct val="100000"/>
              </a:lnSpc>
              <a:spcBef>
                <a:spcPts val="0"/>
              </a:spcBef>
              <a:spcAft>
                <a:spcPts val="850"/>
              </a:spcAft>
              <a:buFont typeface="Arial"/>
              <a:buAutoNum type="arabicPeriod"/>
              <a:defRPr/>
            </a:pPr>
            <a:r>
              <a:rPr lang="ru-RU" sz="3200" b="0" i="0" u="none" strike="noStrike" cap="none" spc="0">
                <a:solidFill>
                  <a:srgbClr val="000000"/>
                </a:solidFill>
                <a:latin typeface="Liberation Sans"/>
                <a:ea typeface="Liberation Sans"/>
                <a:cs typeface="Liberation Sans"/>
              </a:rPr>
              <a:t>Спроектировать структуру ЭУК.</a:t>
            </a:r>
            <a:endParaRPr sz="3200" b="0" i="0" u="none" strike="noStrike" cap="none" spc="0">
              <a:solidFill>
                <a:srgbClr val="000000"/>
              </a:solidFill>
              <a:latin typeface="Liberation Sans"/>
              <a:cs typeface="Liberation Sans"/>
            </a:endParaRPr>
          </a:p>
          <a:p>
            <a:pPr marL="438080" indent="-438080" algn="l">
              <a:lnSpc>
                <a:spcPct val="100000"/>
              </a:lnSpc>
              <a:spcBef>
                <a:spcPts val="0"/>
              </a:spcBef>
              <a:spcAft>
                <a:spcPts val="850"/>
              </a:spcAft>
              <a:buFont typeface="Arial"/>
              <a:buAutoNum type="arabicPeriod"/>
              <a:defRPr/>
            </a:pPr>
            <a:r>
              <a:rPr lang="ru-RU" sz="3200" b="0" i="0" u="none" strike="noStrike" cap="none" spc="0">
                <a:solidFill>
                  <a:srgbClr val="000000"/>
                </a:solidFill>
                <a:latin typeface="Liberation Sans"/>
                <a:ea typeface="Liberation Sans"/>
                <a:cs typeface="Liberation Sans"/>
              </a:rPr>
              <a:t>Разработать методические материалы по работе с отечественным и свободным ПО.</a:t>
            </a:r>
            <a:endParaRPr sz="3200" b="0" i="0" u="none" strike="noStrike" cap="none" spc="0">
              <a:solidFill>
                <a:srgbClr val="000000"/>
              </a:solidFill>
              <a:latin typeface="Liberation Sans"/>
              <a:cs typeface="Liberation Sans"/>
            </a:endParaRPr>
          </a:p>
          <a:p>
            <a:pPr marL="438080" indent="-438080" algn="l">
              <a:lnSpc>
                <a:spcPct val="100000"/>
              </a:lnSpc>
              <a:spcBef>
                <a:spcPts val="0"/>
              </a:spcBef>
              <a:spcAft>
                <a:spcPts val="850"/>
              </a:spcAft>
              <a:buFont typeface="Arial"/>
              <a:buAutoNum type="arabicPeriod"/>
              <a:defRPr/>
            </a:pPr>
            <a:r>
              <a:rPr lang="ru-RU" sz="3200" b="0" i="0" u="none" strike="noStrike" cap="none" spc="0">
                <a:solidFill>
                  <a:srgbClr val="000000"/>
                </a:solidFill>
                <a:latin typeface="Liberation Sans"/>
                <a:ea typeface="Liberation Sans"/>
                <a:cs typeface="Liberation Sans"/>
              </a:rPr>
              <a:t>Реализовать разработанную структуру курса.</a:t>
            </a:r>
            <a:endParaRPr sz="3200">
              <a:latin typeface="Liberation Sans"/>
              <a:cs typeface="Liberation Sans"/>
            </a:endParaRPr>
          </a:p>
        </p:txBody>
      </p:sp>
      <p:sp>
        <p:nvSpPr>
          <p:cNvPr id="73873969" name=""/>
          <p:cNvSpPr txBox="1"/>
          <p:nvPr/>
        </p:nvSpPr>
        <p:spPr bwMode="auto">
          <a:xfrm rot="0" flipH="0" flipV="0">
            <a:off x="694800" y="456660"/>
            <a:ext cx="4426548" cy="100620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0" marR="0" lvl="0" indent="0" algn="l" defTabSz="91440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 lang="ru-RU" sz="1000" b="0" i="0" u="none" strike="noStrike" cap="none" spc="0">
                <a:solidFill>
                  <a:srgbClr val="000000"/>
                </a:solidFill>
                <a:latin typeface="Arial"/>
                <a:ea typeface="DejaVu Sans"/>
                <a:cs typeface="DejaVu Sans"/>
              </a:defRPr>
            </a:pPr>
            <a:r>
              <a:rPr lang="ru-RU" sz="4800" b="1" i="0" u="none" strike="noStrike" cap="none" spc="0">
                <a:solidFill>
                  <a:srgbClr val="000000"/>
                </a:solidFill>
                <a:latin typeface="Liberation Sans"/>
                <a:ea typeface="Liberation Sans"/>
                <a:cs typeface="Liberation Sans"/>
              </a:rPr>
              <a:t>Задачи:</a:t>
            </a:r>
            <a:endParaRPr sz="3600">
              <a:latin typeface="Liberation Sans"/>
              <a:ea typeface="Liberation Sans"/>
              <a:cs typeface="Liberation Sans"/>
            </a:endParaRPr>
          </a:p>
        </p:txBody>
      </p:sp>
      <p:sp>
        <p:nvSpPr>
          <p:cNvPr id="873765036" name="PlaceHolder 2"/>
          <p:cNvSpPr>
            <a:spLocks noGrp="1"/>
          </p:cNvSpPr>
          <p:nvPr>
            <p:ph type="sldNum" idx="2"/>
          </p:nvPr>
        </p:nvSpPr>
        <p:spPr bwMode="auto">
          <a:xfrm rot="0" flipH="0" flipV="0">
            <a:off x="11113200" y="5778000"/>
            <a:ext cx="720000" cy="720000"/>
          </a:xfrm>
        </p:spPr>
        <p:txBody>
          <a:bodyPr/>
          <a:p>
            <a:pPr algn="ctr">
              <a:defRPr/>
            </a:pPr>
            <a:fld id="{77796C60-F42F-755D-7253-FAAA24E04226}" type="slidenum">
              <a:rPr sz="3600">
                <a:latin typeface="Liberation Sans"/>
                <a:ea typeface="Liberation Sans"/>
                <a:cs typeface="Liberation Sans"/>
              </a:rPr>
              <a:t/>
            </a:fld>
            <a:endParaRPr sz="3600">
              <a:latin typeface="Liberation Sans"/>
              <a:cs typeface="Liberation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817412991" name=""/>
          <p:cNvGraphicFramePr>
            <a:graphicFrameLocks xmlns:a="http://schemas.openxmlformats.org/drawingml/2006/main"/>
          </p:cNvGraphicFramePr>
          <p:nvPr/>
        </p:nvGraphicFramePr>
        <p:xfrm>
          <a:off x="2935648" y="189000"/>
          <a:ext cx="11734796" cy="64799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11633050" name=""/>
          <p:cNvSpPr txBox="1"/>
          <p:nvPr/>
        </p:nvSpPr>
        <p:spPr bwMode="auto">
          <a:xfrm flipH="0" flipV="0">
            <a:off x="439740" y="2011500"/>
            <a:ext cx="5604298" cy="283499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lang="ru-RU" sz="3600" b="0" i="0" u="none" strike="noStrike" cap="none" spc="0">
                <a:solidFill>
                  <a:srgbClr val="000000"/>
                </a:solidFill>
                <a:latin typeface="Liberation Sans"/>
                <a:ea typeface="Liberation Sans"/>
                <a:cs typeface="Liberation Sans"/>
              </a:rPr>
              <a:t>Приходилось ли Вам использовать в своей деятельности отечественное или свободное ПО?</a:t>
            </a:r>
            <a:endParaRPr sz="3600">
              <a:latin typeface="Liberation Sans"/>
              <a:cs typeface="Liberation Sans"/>
            </a:endParaRPr>
          </a:p>
        </p:txBody>
      </p:sp>
      <p:sp>
        <p:nvSpPr>
          <p:cNvPr id="1847235931" name="PlaceHolder 2"/>
          <p:cNvSpPr>
            <a:spLocks noGrp="1"/>
          </p:cNvSpPr>
          <p:nvPr>
            <p:ph type="sldNum" idx="2"/>
          </p:nvPr>
        </p:nvSpPr>
        <p:spPr bwMode="auto">
          <a:xfrm rot="0" flipH="0" flipV="0">
            <a:off x="11113200" y="5778000"/>
            <a:ext cx="720000" cy="720000"/>
          </a:xfrm>
        </p:spPr>
        <p:txBody>
          <a:bodyPr/>
          <a:p>
            <a:pPr algn="ctr">
              <a:defRPr/>
            </a:pPr>
            <a:fld id="{B217DA6D-9872-6A36-D99C-765DC4A61929}" type="slidenum">
              <a:rPr sz="3600">
                <a:latin typeface="Liberation Sans"/>
                <a:ea typeface="Liberation Sans"/>
                <a:cs typeface="Liberation Sans"/>
              </a:rPr>
              <a:t/>
            </a:fld>
            <a:endParaRPr sz="3600">
              <a:latin typeface="Liberation Sans"/>
              <a:cs typeface="Liberation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395762918" name=""/>
          <p:cNvGraphicFramePr>
            <a:graphicFrameLocks xmlns:a="http://schemas.openxmlformats.org/drawingml/2006/main"/>
          </p:cNvGraphicFramePr>
          <p:nvPr/>
        </p:nvGraphicFramePr>
        <p:xfrm>
          <a:off x="2935649" y="189001"/>
          <a:ext cx="11734797" cy="64799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56156231" name=""/>
          <p:cNvSpPr txBox="1"/>
          <p:nvPr/>
        </p:nvSpPr>
        <p:spPr bwMode="auto">
          <a:xfrm rot="0" flipH="0" flipV="0">
            <a:off x="439200" y="1738799"/>
            <a:ext cx="5316569" cy="338363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l">
              <a:defRPr/>
            </a:pPr>
            <a:r>
              <a:rPr sz="3600">
                <a:latin typeface="Liberation Sans"/>
                <a:ea typeface="Liberation Sans"/>
                <a:cs typeface="Liberation Sans"/>
              </a:rPr>
              <a:t>Готовы ли Вы при возможности пройти обучение использованию отечественного и свободного ПО?</a:t>
            </a:r>
            <a:endParaRPr sz="3600">
              <a:latin typeface="Liberation Sans"/>
              <a:cs typeface="Liberation Sans"/>
            </a:endParaRPr>
          </a:p>
        </p:txBody>
      </p:sp>
      <p:sp>
        <p:nvSpPr>
          <p:cNvPr id="1278894338" name="PlaceHolder 2"/>
          <p:cNvSpPr>
            <a:spLocks noGrp="1"/>
          </p:cNvSpPr>
          <p:nvPr>
            <p:ph type="sldNum" idx="2"/>
          </p:nvPr>
        </p:nvSpPr>
        <p:spPr bwMode="auto">
          <a:xfrm rot="0" flipH="0" flipV="0">
            <a:off x="11113200" y="5778000"/>
            <a:ext cx="720000" cy="720000"/>
          </a:xfrm>
        </p:spPr>
        <p:txBody>
          <a:bodyPr/>
          <a:p>
            <a:pPr algn="ctr">
              <a:defRPr/>
            </a:pPr>
            <a:fld id="{AA07BB1F-6866-A906-D59C-1A3E2F1FF248}" type="slidenum">
              <a:rPr sz="3600">
                <a:latin typeface="Liberation Sans"/>
                <a:ea typeface="Liberation Sans"/>
                <a:cs typeface="Liberation Sans"/>
              </a:rPr>
              <a:t/>
            </a:fld>
            <a:endParaRPr sz="3600">
              <a:latin typeface="Liberation Sans"/>
              <a:cs typeface="Liberation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1736704618" name=""/>
          <p:cNvGraphicFramePr>
            <a:graphicFrameLocks xmlns:a="http://schemas.openxmlformats.org/drawingml/2006/main"/>
          </p:cNvGraphicFramePr>
          <p:nvPr/>
        </p:nvGraphicFramePr>
        <p:xfrm>
          <a:off x="2935648" y="189000"/>
          <a:ext cx="11734796" cy="64799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52750008" name=""/>
          <p:cNvSpPr txBox="1"/>
          <p:nvPr/>
        </p:nvSpPr>
        <p:spPr bwMode="auto">
          <a:xfrm rot="0" flipH="0" flipV="0">
            <a:off x="439200" y="1462860"/>
            <a:ext cx="6213263" cy="393227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l">
              <a:defRPr/>
            </a:pPr>
            <a:r>
              <a:rPr sz="3600">
                <a:latin typeface="Liberation Sans"/>
                <a:ea typeface="Liberation Sans"/>
                <a:cs typeface="Liberation Sans"/>
              </a:rPr>
              <a:t>Сможете ли Вы перейти</a:t>
            </a:r>
            <a:endParaRPr sz="3600">
              <a:latin typeface="Liberation Sans"/>
              <a:ea typeface="Liberation Sans"/>
              <a:cs typeface="Liberation Sans"/>
            </a:endParaRPr>
          </a:p>
          <a:p>
            <a:pPr algn="l">
              <a:defRPr/>
            </a:pPr>
            <a:r>
              <a:rPr sz="3600">
                <a:latin typeface="Liberation Sans"/>
                <a:ea typeface="Liberation Sans"/>
                <a:cs typeface="Liberation Sans"/>
              </a:rPr>
              <a:t>на использование отечественного и свободного ПО</a:t>
            </a:r>
            <a:endParaRPr sz="3600">
              <a:latin typeface="Liberation Sans"/>
              <a:ea typeface="Liberation Sans"/>
              <a:cs typeface="Liberation Sans"/>
            </a:endParaRPr>
          </a:p>
          <a:p>
            <a:pPr algn="l">
              <a:defRPr/>
            </a:pPr>
            <a:r>
              <a:rPr sz="3600">
                <a:latin typeface="Liberation Sans"/>
                <a:ea typeface="Liberation Sans"/>
                <a:cs typeface="Liberation Sans"/>
              </a:rPr>
              <a:t>при условии</a:t>
            </a:r>
            <a:endParaRPr sz="3600">
              <a:latin typeface="Liberation Sans"/>
              <a:ea typeface="Liberation Sans"/>
              <a:cs typeface="Liberation Sans"/>
            </a:endParaRPr>
          </a:p>
          <a:p>
            <a:pPr algn="l">
              <a:defRPr/>
            </a:pPr>
            <a:r>
              <a:rPr sz="3600">
                <a:latin typeface="Liberation Sans"/>
                <a:ea typeface="Liberation Sans"/>
                <a:cs typeface="Liberation Sans"/>
              </a:rPr>
              <a:t>достаточного уровня качества обучения?</a:t>
            </a:r>
            <a:endParaRPr sz="3600">
              <a:latin typeface="Liberation Sans"/>
              <a:cs typeface="Liberation Sans"/>
            </a:endParaRPr>
          </a:p>
        </p:txBody>
      </p:sp>
      <p:sp>
        <p:nvSpPr>
          <p:cNvPr id="1631515695" name="PlaceHolder 2"/>
          <p:cNvSpPr>
            <a:spLocks noGrp="1"/>
          </p:cNvSpPr>
          <p:nvPr>
            <p:ph type="sldNum" idx="2"/>
          </p:nvPr>
        </p:nvSpPr>
        <p:spPr bwMode="auto">
          <a:xfrm rot="0" flipH="0" flipV="0">
            <a:off x="11113200" y="5778000"/>
            <a:ext cx="720000" cy="720000"/>
          </a:xfrm>
        </p:spPr>
        <p:txBody>
          <a:bodyPr/>
          <a:p>
            <a:pPr algn="ctr">
              <a:defRPr/>
            </a:pPr>
            <a:fld id="{E8BF6472-34C0-A304-8F01-217EFCEFA171}" type="slidenum">
              <a:rPr sz="3600">
                <a:latin typeface="Liberation Sans"/>
                <a:ea typeface="Liberation Sans"/>
                <a:cs typeface="Liberation Sans"/>
              </a:rPr>
              <a:t/>
            </a:fld>
            <a:endParaRPr sz="3600">
              <a:latin typeface="Liberation Sans"/>
              <a:cs typeface="Liberation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575335668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3105149" y="1944654"/>
            <a:ext cx="6244756" cy="3198844"/>
          </a:xfrm>
          <a:prstGeom prst="rect">
            <a:avLst/>
          </a:prstGeom>
        </p:spPr>
      </p:pic>
      <p:pic>
        <p:nvPicPr>
          <p:cNvPr id="707434144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743950" y="4133849"/>
            <a:ext cx="2286000" cy="2286000"/>
          </a:xfrm>
          <a:prstGeom prst="rect">
            <a:avLst/>
          </a:prstGeom>
        </p:spPr>
      </p:pic>
      <p:pic>
        <p:nvPicPr>
          <p:cNvPr id="1374669602" name="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 flipH="0" flipV="0">
            <a:off x="418041" y="828091"/>
            <a:ext cx="7392458" cy="1629357"/>
          </a:xfrm>
          <a:prstGeom prst="rect">
            <a:avLst/>
          </a:prstGeom>
        </p:spPr>
      </p:pic>
      <p:sp>
        <p:nvSpPr>
          <p:cNvPr id="87902135" name="PlaceHolder 2"/>
          <p:cNvSpPr>
            <a:spLocks noGrp="1"/>
          </p:cNvSpPr>
          <p:nvPr>
            <p:ph type="sldNum" idx="2"/>
          </p:nvPr>
        </p:nvSpPr>
        <p:spPr bwMode="auto">
          <a:xfrm rot="0" flipH="0" flipV="0">
            <a:off x="11113200" y="5778000"/>
            <a:ext cx="720000" cy="720000"/>
          </a:xfrm>
        </p:spPr>
        <p:txBody>
          <a:bodyPr/>
          <a:p>
            <a:pPr algn="ctr">
              <a:defRPr/>
            </a:pPr>
            <a:fld id="{268ABA23-8C18-3B1A-3DF8-55E686E2C189}" type="slidenum">
              <a:rPr sz="3600">
                <a:latin typeface="Liberation Sans"/>
                <a:ea typeface="Liberation Sans"/>
                <a:cs typeface="Liberation Sans"/>
              </a:rPr>
              <a:t/>
            </a:fld>
            <a:endParaRPr sz="3600">
              <a:latin typeface="Liberation Sans"/>
              <a:cs typeface="Liberation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New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R7-Office/2024.1.1.375</Application>
  <DocSecurity>0</DocSecurity>
  <PresentationFormat/>
  <Paragraphs>0</Paragraphs>
  <Slides>10</Slides>
  <Notes>10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/>
  <cp:keywords/>
  <dc:description/>
  <dc:identifier/>
  <dc:language>ru-RU</dc:language>
  <cp:lastModifiedBy>Данила Исайчев</cp:lastModifiedBy>
  <cp:revision>6</cp:revision>
  <dcterms:created xsi:type="dcterms:W3CDTF">2023-08-25T13:22:51Z</dcterms:created>
  <dcterms:modified xsi:type="dcterms:W3CDTF">2025-06-21T23:06:02Z</dcterms:modified>
  <cp:category/>
  <cp:contentStatus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MClips">
    <vt:i4>2</vt:i4>
  </property>
  <property fmtid="{D5CDD505-2E9C-101B-9397-08002B2CF9AE}" pid="3" name="Notes">
    <vt:i4>1</vt:i4>
  </property>
  <property fmtid="{D5CDD505-2E9C-101B-9397-08002B2CF9AE}" pid="4" name="PresentationFormat">
    <vt:lpwstr>Широкоэкранный</vt:lpwstr>
  </property>
  <property fmtid="{D5CDD505-2E9C-101B-9397-08002B2CF9AE}" pid="5" name="Slides">
    <vt:i4>1</vt:i4>
  </property>
</Properties>
</file>