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954" r:id="rId2"/>
  </p:sldMasterIdLst>
  <p:sldIdLst>
    <p:sldId id="256" r:id="rId3"/>
  </p:sldIdLst>
  <p:sldSz cx="30275213" cy="21383625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34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4402" y="3506348"/>
            <a:ext cx="22706410" cy="7444669"/>
          </a:xfrm>
        </p:spPr>
        <p:txBody>
          <a:bodyPr anchor="b">
            <a:normAutofit/>
          </a:bodyPr>
          <a:lstStyle>
            <a:lvl1pPr algn="ctr">
              <a:defRPr sz="1986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7"/>
            <a:ext cx="22706410" cy="5162758"/>
          </a:xfrm>
        </p:spPr>
        <p:txBody>
          <a:bodyPr>
            <a:normAutofit/>
          </a:bodyPr>
          <a:lstStyle>
            <a:lvl1pPr marL="0" indent="0" algn="ctr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 algn="ctr">
              <a:buNone/>
              <a:defRPr sz="9271"/>
            </a:lvl2pPr>
            <a:lvl3pPr marL="3027442" indent="0" algn="ctr">
              <a:buNone/>
              <a:defRPr sz="7947"/>
            </a:lvl3pPr>
            <a:lvl4pPr marL="4541163" indent="0" algn="ctr">
              <a:buNone/>
              <a:defRPr sz="6622"/>
            </a:lvl4pPr>
            <a:lvl5pPr marL="6054884" indent="0" algn="ctr">
              <a:buNone/>
              <a:defRPr sz="6622"/>
            </a:lvl5pPr>
            <a:lvl6pPr marL="7568605" indent="0" algn="ctr">
              <a:buNone/>
              <a:defRPr sz="6622"/>
            </a:lvl6pPr>
            <a:lvl7pPr marL="9082324" indent="0" algn="ctr">
              <a:buNone/>
              <a:defRPr sz="6622"/>
            </a:lvl7pPr>
            <a:lvl8pPr marL="10596045" indent="0" algn="ctr">
              <a:buNone/>
              <a:defRPr sz="6622"/>
            </a:lvl8pPr>
            <a:lvl9pPr marL="12109766" indent="0" algn="ctr">
              <a:buNone/>
              <a:defRPr sz="662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2" y="1123636"/>
            <a:ext cx="6528093" cy="181216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6" y="1123629"/>
            <a:ext cx="19205838" cy="1812163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88" y="19958050"/>
            <a:ext cx="30267330" cy="1425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41" y="19750749"/>
            <a:ext cx="30267330" cy="199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4769" y="2366454"/>
            <a:ext cx="24977051" cy="11119485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24945" spc="-156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1649" y="13892874"/>
            <a:ext cx="24977051" cy="3563938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7483" cap="all" spc="624" baseline="0">
                <a:solidFill>
                  <a:schemeClr val="tx2"/>
                </a:solidFill>
                <a:latin typeface="+mj-lt"/>
              </a:defRPr>
            </a:lvl1pPr>
            <a:lvl2pPr marL="1425595" indent="0" algn="ctr">
              <a:buNone/>
              <a:defRPr sz="7483"/>
            </a:lvl2pPr>
            <a:lvl3pPr marL="2851191" indent="0" algn="ctr">
              <a:buNone/>
              <a:defRPr sz="7483"/>
            </a:lvl3pPr>
            <a:lvl4pPr marL="4276786" indent="0" algn="ctr">
              <a:buNone/>
              <a:defRPr sz="6236"/>
            </a:lvl4pPr>
            <a:lvl5pPr marL="5702381" indent="0" algn="ctr">
              <a:buNone/>
              <a:defRPr sz="6236"/>
            </a:lvl5pPr>
            <a:lvl6pPr marL="7127977" indent="0" algn="ctr">
              <a:buNone/>
              <a:defRPr sz="6236"/>
            </a:lvl6pPr>
            <a:lvl7pPr marL="8553572" indent="0" algn="ctr">
              <a:buNone/>
              <a:defRPr sz="6236"/>
            </a:lvl7pPr>
            <a:lvl8pPr marL="9979167" indent="0" algn="ctr">
              <a:buNone/>
              <a:defRPr sz="6236"/>
            </a:lvl8pPr>
            <a:lvl9pPr marL="11404763" indent="0" algn="ctr">
              <a:buNone/>
              <a:defRPr sz="623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2998862" y="13542963"/>
            <a:ext cx="2452292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736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824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88" y="19958050"/>
            <a:ext cx="30267330" cy="1425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41" y="19750749"/>
            <a:ext cx="30267330" cy="199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4769" y="2366454"/>
            <a:ext cx="24977051" cy="11119485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24945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4769" y="13885100"/>
            <a:ext cx="24977051" cy="3563938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7483" cap="all" spc="624" baseline="0">
                <a:solidFill>
                  <a:schemeClr val="tx2"/>
                </a:solidFill>
                <a:latin typeface="+mj-lt"/>
              </a:defRPr>
            </a:lvl1pPr>
            <a:lvl2pPr marL="1425595" indent="0">
              <a:buNone/>
              <a:defRPr sz="5613">
                <a:solidFill>
                  <a:schemeClr val="tx1">
                    <a:tint val="75000"/>
                  </a:schemeClr>
                </a:solidFill>
              </a:defRPr>
            </a:lvl2pPr>
            <a:lvl3pPr marL="2851191" indent="0">
              <a:buNone/>
              <a:defRPr sz="4989">
                <a:solidFill>
                  <a:schemeClr val="tx1">
                    <a:tint val="75000"/>
                  </a:schemeClr>
                </a:solidFill>
              </a:defRPr>
            </a:lvl3pPr>
            <a:lvl4pPr marL="4276786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4pPr>
            <a:lvl5pPr marL="5702381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5pPr>
            <a:lvl6pPr marL="712797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6pPr>
            <a:lvl7pPr marL="8553572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7pPr>
            <a:lvl8pPr marL="9979167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8pPr>
            <a:lvl9pPr marL="11404763" indent="0">
              <a:buNone/>
              <a:defRPr sz="436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2998862" y="13542963"/>
            <a:ext cx="24522923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01952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724769" y="893649"/>
            <a:ext cx="24977051" cy="452354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4769" y="5755101"/>
            <a:ext cx="12261461" cy="125450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40359" y="5755109"/>
            <a:ext cx="12261461" cy="125450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251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2724769" y="893649"/>
            <a:ext cx="24977051" cy="452354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4769" y="5756093"/>
            <a:ext cx="12261461" cy="2295768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6236" b="0" cap="all" baseline="0">
                <a:solidFill>
                  <a:schemeClr val="tx2"/>
                </a:solidFill>
              </a:defRPr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4769" y="8051861"/>
            <a:ext cx="12261461" cy="10248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40359" y="5756093"/>
            <a:ext cx="12261461" cy="2295768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6236" b="0" cap="all" baseline="0">
                <a:solidFill>
                  <a:schemeClr val="tx2"/>
                </a:solidFill>
              </a:defRPr>
            </a:lvl1pPr>
            <a:lvl2pPr marL="1425595" indent="0">
              <a:buNone/>
              <a:defRPr sz="6236" b="1"/>
            </a:lvl2pPr>
            <a:lvl3pPr marL="2851191" indent="0">
              <a:buNone/>
              <a:defRPr sz="5613" b="1"/>
            </a:lvl3pPr>
            <a:lvl4pPr marL="4276786" indent="0">
              <a:buNone/>
              <a:defRPr sz="4989" b="1"/>
            </a:lvl4pPr>
            <a:lvl5pPr marL="5702381" indent="0">
              <a:buNone/>
              <a:defRPr sz="4989" b="1"/>
            </a:lvl5pPr>
            <a:lvl6pPr marL="7127977" indent="0">
              <a:buNone/>
              <a:defRPr sz="4989" b="1"/>
            </a:lvl6pPr>
            <a:lvl7pPr marL="8553572" indent="0">
              <a:buNone/>
              <a:defRPr sz="4989" b="1"/>
            </a:lvl7pPr>
            <a:lvl8pPr marL="9979167" indent="0">
              <a:buNone/>
              <a:defRPr sz="4989" b="1"/>
            </a:lvl8pPr>
            <a:lvl9pPr marL="11404763" indent="0">
              <a:buNone/>
              <a:defRPr sz="4989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40359" y="8051861"/>
            <a:ext cx="12261461" cy="10248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2346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8956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88" y="19958050"/>
            <a:ext cx="30267330" cy="1425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41" y="19750749"/>
            <a:ext cx="30267330" cy="199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539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5" y="0"/>
            <a:ext cx="10058936" cy="21383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032316" y="0"/>
            <a:ext cx="158945" cy="213836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5321" y="1853244"/>
            <a:ext cx="7947243" cy="7127875"/>
          </a:xfrm>
        </p:spPr>
        <p:txBody>
          <a:bodyPr anchor="b">
            <a:normAutofit/>
          </a:bodyPr>
          <a:lstStyle>
            <a:lvl1pPr>
              <a:defRPr sz="11225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6630" y="2280920"/>
            <a:ext cx="16585787" cy="16394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5321" y="9123680"/>
            <a:ext cx="7947243" cy="10536296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4677">
                <a:solidFill>
                  <a:srgbClr val="FFFFFF"/>
                </a:solidFill>
              </a:defRPr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55963" y="20141973"/>
            <a:ext cx="6502294" cy="1138480"/>
          </a:xfrm>
        </p:spPr>
        <p:txBody>
          <a:bodyPr/>
          <a:lstStyle>
            <a:lvl1pPr algn="l">
              <a:defRPr/>
            </a:lvl1pPr>
          </a:lstStyle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0865" y="20141973"/>
            <a:ext cx="11542425" cy="1138480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71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15443729"/>
            <a:ext cx="30267330" cy="59398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1" y="15325480"/>
            <a:ext cx="30267330" cy="199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4769" y="15823883"/>
            <a:ext cx="25128427" cy="2566035"/>
          </a:xfrm>
        </p:spPr>
        <p:txBody>
          <a:bodyPr tIns="0" bIns="0" anchor="b">
            <a:noAutofit/>
          </a:bodyPr>
          <a:lstStyle>
            <a:lvl1pPr>
              <a:defRPr sz="11225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" y="0"/>
            <a:ext cx="30275177" cy="15325480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9978">
                <a:solidFill>
                  <a:schemeClr val="bg1"/>
                </a:solidFill>
              </a:defRPr>
            </a:lvl1pPr>
            <a:lvl2pPr marL="1425595" indent="0">
              <a:buNone/>
              <a:defRPr sz="8731"/>
            </a:lvl2pPr>
            <a:lvl3pPr marL="2851191" indent="0">
              <a:buNone/>
              <a:defRPr sz="7483"/>
            </a:lvl3pPr>
            <a:lvl4pPr marL="4276786" indent="0">
              <a:buNone/>
              <a:defRPr sz="6236"/>
            </a:lvl4pPr>
            <a:lvl5pPr marL="5702381" indent="0">
              <a:buNone/>
              <a:defRPr sz="6236"/>
            </a:lvl5pPr>
            <a:lvl6pPr marL="7127977" indent="0">
              <a:buNone/>
              <a:defRPr sz="6236"/>
            </a:lvl6pPr>
            <a:lvl7pPr marL="8553572" indent="0">
              <a:buNone/>
              <a:defRPr sz="6236"/>
            </a:lvl7pPr>
            <a:lvl8pPr marL="9979167" indent="0">
              <a:buNone/>
              <a:defRPr sz="6236"/>
            </a:lvl8pPr>
            <a:lvl9pPr marL="11404763" indent="0">
              <a:buNone/>
              <a:defRPr sz="6236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4766" y="18418429"/>
            <a:ext cx="25128427" cy="1853248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1871"/>
              </a:spcAft>
              <a:buNone/>
              <a:defRPr sz="4677">
                <a:solidFill>
                  <a:srgbClr val="FFFFFF"/>
                </a:solidFill>
              </a:defRPr>
            </a:lvl1pPr>
            <a:lvl2pPr marL="1425595" indent="0">
              <a:buNone/>
              <a:defRPr sz="3742"/>
            </a:lvl2pPr>
            <a:lvl3pPr marL="2851191" indent="0">
              <a:buNone/>
              <a:defRPr sz="3118"/>
            </a:lvl3pPr>
            <a:lvl4pPr marL="4276786" indent="0">
              <a:buNone/>
              <a:defRPr sz="2806"/>
            </a:lvl4pPr>
            <a:lvl5pPr marL="5702381" indent="0">
              <a:buNone/>
              <a:defRPr sz="2806"/>
            </a:lvl5pPr>
            <a:lvl6pPr marL="7127977" indent="0">
              <a:buNone/>
              <a:defRPr sz="2806"/>
            </a:lvl6pPr>
            <a:lvl7pPr marL="8553572" indent="0">
              <a:buNone/>
              <a:defRPr sz="2806"/>
            </a:lvl7pPr>
            <a:lvl8pPr marL="9979167" indent="0">
              <a:buNone/>
              <a:defRPr sz="2806"/>
            </a:lvl8pPr>
            <a:lvl9pPr marL="11404763" indent="0">
              <a:buNone/>
              <a:defRPr sz="2806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525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9278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888" y="19958050"/>
            <a:ext cx="30267330" cy="1425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41" y="19750749"/>
            <a:ext cx="30267330" cy="199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1293305"/>
            <a:ext cx="6528093" cy="1795195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1293304"/>
            <a:ext cx="19205838" cy="17951955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985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5339435"/>
            <a:ext cx="26112372" cy="8890225"/>
          </a:xfrm>
        </p:spPr>
        <p:txBody>
          <a:bodyPr anchor="b">
            <a:normAutofit/>
          </a:bodyPr>
          <a:lstStyle>
            <a:lvl1pPr>
              <a:defRPr sz="1986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14195365"/>
            <a:ext cx="26112372" cy="4677667"/>
          </a:xfrm>
        </p:spPr>
        <p:txBody>
          <a:bodyPr anchor="t">
            <a:normAutofit/>
          </a:bodyPr>
          <a:lstStyle>
            <a:lvl1pPr marL="0" indent="0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>
              <a:buNone/>
              <a:defRPr sz="5959">
                <a:solidFill>
                  <a:schemeClr val="tx1">
                    <a:tint val="75000"/>
                  </a:schemeClr>
                </a:solidFill>
              </a:defRPr>
            </a:lvl2pPr>
            <a:lvl3pPr marL="3027442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3pPr>
            <a:lvl4pPr marL="4541163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4pPr>
            <a:lvl5pPr marL="605488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5pPr>
            <a:lvl6pPr marL="756860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6pPr>
            <a:lvl7pPr marL="908232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7pPr>
            <a:lvl8pPr marL="1059604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8pPr>
            <a:lvl9pPr marL="12109766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8622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244109"/>
            <a:ext cx="12803892" cy="257457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8622" y="7818688"/>
            <a:ext cx="12803892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32" y="5244111"/>
            <a:ext cx="12866967" cy="257457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32" y="7818688"/>
            <a:ext cx="12866967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7"/>
            <a:ext cx="9763756" cy="4989504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>
              <a:defRPr sz="10594"/>
            </a:lvl1pPr>
            <a:lvl2pPr>
              <a:defRPr sz="9271"/>
            </a:lvl2pPr>
            <a:lvl3pPr>
              <a:defRPr sz="7947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6"/>
            <a:ext cx="9763756" cy="1187979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5"/>
            <a:ext cx="9763756" cy="4989512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 marL="0" indent="0">
              <a:buNone/>
              <a:defRPr sz="10594"/>
            </a:lvl1pPr>
            <a:lvl2pPr marL="1513721" indent="0">
              <a:buNone/>
              <a:defRPr sz="9271"/>
            </a:lvl2pPr>
            <a:lvl3pPr marL="3027442" indent="0">
              <a:buNone/>
              <a:defRPr sz="7947"/>
            </a:lvl3pPr>
            <a:lvl4pPr marL="4541163" indent="0">
              <a:buNone/>
              <a:defRPr sz="6622"/>
            </a:lvl4pPr>
            <a:lvl5pPr marL="6054884" indent="0">
              <a:buNone/>
              <a:defRPr sz="6622"/>
            </a:lvl5pPr>
            <a:lvl6pPr marL="7568605" indent="0">
              <a:buNone/>
              <a:defRPr sz="6622"/>
            </a:lvl6pPr>
            <a:lvl7pPr marL="9082324" indent="0">
              <a:buNone/>
              <a:defRPr sz="6622"/>
            </a:lvl7pPr>
            <a:lvl8pPr marL="10596045" indent="0">
              <a:buNone/>
              <a:defRPr sz="6622"/>
            </a:lvl8pPr>
            <a:lvl9pPr marL="12109766" indent="0">
              <a:buNone/>
              <a:defRPr sz="662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8"/>
            <a:ext cx="9763756" cy="1187979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8622" y="1140461"/>
            <a:ext cx="26112372" cy="4133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702302"/>
            <a:ext cx="26112372" cy="13567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60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99070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027442" rtl="0" eaLnBrk="1" latinLnBrk="0" hangingPunct="1">
        <a:lnSpc>
          <a:spcPct val="90000"/>
        </a:lnSpc>
        <a:spcBef>
          <a:spcPct val="0"/>
        </a:spcBef>
        <a:buNone/>
        <a:defRPr sz="145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60" indent="-756860" algn="l" defTabSz="3027442" rtl="0" eaLnBrk="1" latinLnBrk="0" hangingPunct="1">
        <a:lnSpc>
          <a:spcPct val="90000"/>
        </a:lnSpc>
        <a:spcBef>
          <a:spcPts val="3312"/>
        </a:spcBef>
        <a:buFont typeface="Wingdings 2" pitchFamily="18" charset="2"/>
        <a:buChar char="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581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7947" kern="1200">
          <a:solidFill>
            <a:schemeClr val="tx1"/>
          </a:solidFill>
          <a:latin typeface="+mn-lt"/>
          <a:ea typeface="+mn-ea"/>
          <a:cs typeface="+mn-cs"/>
        </a:defRPr>
      </a:lvl2pPr>
      <a:lvl3pPr marL="3784302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023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811744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8325465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839186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1352907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866628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1pPr>
      <a:lvl2pPr marL="1513721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2pPr>
      <a:lvl3pPr marL="3027442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3pPr>
      <a:lvl4pPr marL="4541163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05488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756860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08232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059604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109766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19958050"/>
            <a:ext cx="30275216" cy="14255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2" y="19750747"/>
            <a:ext cx="30275216" cy="2057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4769" y="893649"/>
            <a:ext cx="24977051" cy="45235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4768" y="5755101"/>
            <a:ext cx="24977054" cy="125450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4774" y="20141973"/>
            <a:ext cx="6139150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6">
                <a:solidFill>
                  <a:srgbClr val="FFFFFF"/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53549" y="20141973"/>
            <a:ext cx="11976002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6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4584852" y="20141973"/>
            <a:ext cx="3258025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74">
                <a:solidFill>
                  <a:srgbClr val="FFFFFF"/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2963782" y="5418697"/>
            <a:ext cx="24749987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92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2851191" rtl="0" eaLnBrk="1" latinLnBrk="0" hangingPunct="1">
        <a:lnSpc>
          <a:spcPct val="85000"/>
        </a:lnSpc>
        <a:spcBef>
          <a:spcPct val="0"/>
        </a:spcBef>
        <a:buNone/>
        <a:defRPr sz="14967" kern="1200" spc="-156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5119" indent="-285119" algn="l" defTabSz="2851191" rtl="0" eaLnBrk="1" latinLnBrk="0" hangingPunct="1">
        <a:lnSpc>
          <a:spcPct val="90000"/>
        </a:lnSpc>
        <a:spcBef>
          <a:spcPts val="3742"/>
        </a:spcBef>
        <a:spcAft>
          <a:spcPts val="624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623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1197500" indent="-57023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5613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767738" indent="-57023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2337976" indent="-57023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908214" indent="-57023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3429910" indent="-71279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4053530" indent="-71279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4677150" indent="-71279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5300770" indent="-712798" algn="l" defTabSz="2851191" rtl="0" eaLnBrk="1" latinLnBrk="0" hangingPunct="1">
        <a:lnSpc>
          <a:spcPct val="90000"/>
        </a:lnSpc>
        <a:spcBef>
          <a:spcPts val="624"/>
        </a:spcBef>
        <a:spcAft>
          <a:spcPts val="1247"/>
        </a:spcAft>
        <a:buClr>
          <a:schemeClr val="accent1"/>
        </a:buClr>
        <a:buFont typeface="Calibri" pitchFamily="34" charset="0"/>
        <a:buChar char="◦"/>
        <a:defRPr sz="436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1pPr>
      <a:lvl2pPr marL="1425595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2pPr>
      <a:lvl3pPr marL="285119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3pPr>
      <a:lvl4pPr marL="4276786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4pPr>
      <a:lvl5pPr marL="5702381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5pPr>
      <a:lvl6pPr marL="712797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6pPr>
      <a:lvl7pPr marL="8553572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7pPr>
      <a:lvl8pPr marL="9979167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8pPr>
      <a:lvl9pPr marL="11404763" algn="l" defTabSz="2851191" rtl="0" eaLnBrk="1" latinLnBrk="0" hangingPunct="1">
        <a:defRPr sz="56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3">
              <a:lumMod val="60000"/>
              <a:lumOff val="4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 Box 122">
            <a:extLst>
              <a:ext uri="{FF2B5EF4-FFF2-40B4-BE49-F238E27FC236}">
                <a16:creationId xmlns:a16="http://schemas.microsoft.com/office/drawing/2014/main" xmlns="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8694" y="-60809"/>
            <a:ext cx="21945600" cy="180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37" tIns="342842" rIns="137137" bIns="342842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Язык программирования </a:t>
            </a: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Julia</a:t>
            </a:r>
            <a:r>
              <a:rPr lang="ru-RU" sz="7200" b="1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 </a:t>
            </a:r>
            <a:endParaRPr lang="en-US" sz="7200" b="1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1" name="Text Box 123">
            <a:extLst>
              <a:ext uri="{FF2B5EF4-FFF2-40B4-BE49-F238E27FC236}">
                <a16:creationId xmlns:a16="http://schemas.microsoft.com/office/drawing/2014/main" xmlns="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161" y="995762"/>
            <a:ext cx="219456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37" tIns="137137" rIns="137137" bIns="137137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Маляр Д.А.</a:t>
            </a:r>
            <a:endParaRPr lang="ru-RU" sz="3200" baseline="300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РГПУ им. Герцена</a:t>
            </a:r>
            <a:endParaRPr lang="ru-RU" sz="32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xmlns="" id="{B915AF7F-BE3C-4C4B-B547-265473B0DD6A}"/>
              </a:ext>
            </a:extLst>
          </p:cNvPr>
          <p:cNvSpPr txBox="1"/>
          <p:nvPr/>
        </p:nvSpPr>
        <p:spPr>
          <a:xfrm>
            <a:off x="21394310" y="15105172"/>
            <a:ext cx="7863927" cy="2194560"/>
          </a:xfrm>
          <a:prstGeom prst="rect">
            <a:avLst/>
          </a:prstGeom>
          <a:noFill/>
        </p:spPr>
        <p:txBody>
          <a:bodyPr wrap="square" lIns="68568" tIns="68568" rIns="68568" bIns="68568" numCol="1" spcCol="342842" rtlCol="0">
            <a:noAutofit/>
          </a:bodyPr>
          <a:lstStyle/>
          <a:p>
            <a:r>
              <a:rPr lang="ru-RU" sz="1400" dirty="0" smtClean="0"/>
              <a:t>1.</a:t>
            </a:r>
            <a:endParaRPr lang="en-US" sz="1400" dirty="0"/>
          </a:p>
        </p:txBody>
      </p:sp>
      <p:sp>
        <p:nvSpPr>
          <p:cNvPr id="66" name="Text Box 189">
            <a:extLst>
              <a:ext uri="{FF2B5EF4-FFF2-40B4-BE49-F238E27FC236}">
                <a16:creationId xmlns:a16="http://schemas.microsoft.com/office/drawing/2014/main" xmlns="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2775" y="3623075"/>
            <a:ext cx="8891199" cy="2431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i="1" u="sng" dirty="0">
                <a:latin typeface="Calibri" pitchFamily="34" charset="0"/>
              </a:rPr>
              <a:t>Цель исследования</a:t>
            </a:r>
            <a:r>
              <a:rPr lang="ru-RU" sz="2800" dirty="0">
                <a:latin typeface="Calibri" pitchFamily="34" charset="0"/>
              </a:rPr>
              <a:t>: </a:t>
            </a:r>
            <a:r>
              <a:rPr lang="ru-RU" sz="2800" dirty="0" smtClean="0">
                <a:latin typeface="Calibri" pitchFamily="34" charset="0"/>
              </a:rPr>
              <a:t>познакомиться с языком </a:t>
            </a:r>
            <a:r>
              <a:rPr lang="en-US" sz="2800" dirty="0" smtClean="0">
                <a:latin typeface="Calibri" pitchFamily="34" charset="0"/>
              </a:rPr>
              <a:t>Julia, </a:t>
            </a:r>
            <a:r>
              <a:rPr lang="ru-RU" sz="2800" dirty="0" smtClean="0">
                <a:latin typeface="Calibri" pitchFamily="34" charset="0"/>
              </a:rPr>
              <a:t>выявить его </a:t>
            </a:r>
            <a:r>
              <a:rPr lang="ru-RU" sz="2800" dirty="0" smtClean="0">
                <a:latin typeface="Calibri" pitchFamily="34" charset="0"/>
              </a:rPr>
              <a:t>преимущества.</a:t>
            </a:r>
            <a:endParaRPr lang="ru-RU" sz="2800" dirty="0" smtClean="0">
              <a:latin typeface="Calibri" pitchFamily="34" charset="0"/>
            </a:endParaRPr>
          </a:p>
          <a:p>
            <a:r>
              <a:rPr lang="ru-RU" sz="2800" i="1" u="sng" dirty="0" smtClean="0">
                <a:latin typeface="Calibri" pitchFamily="34" charset="0"/>
              </a:rPr>
              <a:t>Актуальность исследования</a:t>
            </a:r>
            <a:r>
              <a:rPr lang="ru-RU" sz="2800" dirty="0" smtClean="0">
                <a:latin typeface="Calibri" pitchFamily="34" charset="0"/>
              </a:rPr>
              <a:t>: данное </a:t>
            </a:r>
            <a:r>
              <a:rPr lang="ru-RU" sz="2800" dirty="0">
                <a:latin typeface="Calibri" pitchFamily="34" charset="0"/>
              </a:rPr>
              <a:t>исследование </a:t>
            </a:r>
            <a:r>
              <a:rPr lang="ru-RU" sz="2800" dirty="0" smtClean="0">
                <a:latin typeface="Calibri" pitchFamily="34" charset="0"/>
              </a:rPr>
              <a:t>будет интересно каждому человеку, чья профессия связана с программированием.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:a16="http://schemas.microsoft.com/office/drawing/2014/main" xmlns="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643" y="7681699"/>
            <a:ext cx="8777331" cy="70784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 smtClean="0">
                <a:latin typeface="Calibri" pitchFamily="34" charset="0"/>
              </a:rPr>
              <a:t>Статьи и различная литература по языку </a:t>
            </a:r>
            <a:r>
              <a:rPr lang="en-US" sz="2800" dirty="0" smtClean="0">
                <a:latin typeface="Calibri" pitchFamily="34" charset="0"/>
              </a:rPr>
              <a:t>Julia.</a:t>
            </a:r>
            <a:endParaRPr lang="ru-RU" sz="2800" dirty="0" smtClean="0">
              <a:latin typeface="Calibri" pitchFamily="34" charset="0"/>
            </a:endParaRPr>
          </a:p>
        </p:txBody>
      </p:sp>
      <p:sp>
        <p:nvSpPr>
          <p:cNvPr id="69" name="Rectangle 32">
            <a:extLst>
              <a:ext uri="{FF2B5EF4-FFF2-40B4-BE49-F238E27FC236}">
                <a16:creationId xmlns:a16="http://schemas.microsoft.com/office/drawing/2014/main" xmlns="" id="{78775A09-A1F2-49EB-AD22-D11B71E242C3}"/>
              </a:ext>
            </a:extLst>
          </p:cNvPr>
          <p:cNvSpPr/>
          <p:nvPr/>
        </p:nvSpPr>
        <p:spPr>
          <a:xfrm>
            <a:off x="658416" y="9642808"/>
            <a:ext cx="8845558" cy="6942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Введение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5" name="Rectangle 35">
            <a:extLst>
              <a:ext uri="{FF2B5EF4-FFF2-40B4-BE49-F238E27FC236}">
                <a16:creationId xmlns:a16="http://schemas.microsoft.com/office/drawing/2014/main" xmlns="" id="{8FCD4683-9727-47D2-BD5C-12B5716C6F4F}"/>
              </a:ext>
            </a:extLst>
          </p:cNvPr>
          <p:cNvSpPr/>
          <p:nvPr/>
        </p:nvSpPr>
        <p:spPr>
          <a:xfrm>
            <a:off x="20925609" y="11324956"/>
            <a:ext cx="9002392" cy="72779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Заключение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:a16="http://schemas.microsoft.com/office/drawing/2014/main" xmlns="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932" y="10337064"/>
            <a:ext cx="8796042" cy="415493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dirty="0" err="1">
                <a:latin typeface="+mn-lt"/>
              </a:rPr>
              <a:t>Julia</a:t>
            </a:r>
            <a:r>
              <a:rPr lang="ru-RU" sz="2800" dirty="0">
                <a:latin typeface="+mn-lt"/>
              </a:rPr>
              <a:t> — высокоуровневый высокопроизводительный свободный язык программирования с динамической типизацией, созданный для математических вычислений. Эффективен также и для написания программ общего </a:t>
            </a:r>
            <a:r>
              <a:rPr lang="ru-RU" sz="2800" dirty="0" err="1" smtClean="0">
                <a:latin typeface="+mn-lt"/>
              </a:rPr>
              <a:t>назначения.Синтаксис</a:t>
            </a:r>
            <a:r>
              <a:rPr lang="ru-RU" sz="2800" dirty="0" smtClean="0">
                <a:latin typeface="+mn-lt"/>
              </a:rPr>
              <a:t> </a:t>
            </a:r>
            <a:r>
              <a:rPr lang="ru-RU" sz="2800" dirty="0">
                <a:latin typeface="+mn-lt"/>
              </a:rPr>
              <a:t>языка схож с синтаксисом других математических языков (например, MATLAB и </a:t>
            </a:r>
            <a:r>
              <a:rPr lang="ru-RU" sz="2800" dirty="0" err="1">
                <a:latin typeface="+mn-lt"/>
              </a:rPr>
              <a:t>Octave</a:t>
            </a:r>
            <a:r>
              <a:rPr lang="ru-RU" sz="2800" dirty="0">
                <a:latin typeface="+mn-lt"/>
              </a:rPr>
              <a:t>), однако имеет некоторые существенные отличия. </a:t>
            </a:r>
            <a:r>
              <a:rPr lang="ru-RU" sz="2800" dirty="0" err="1">
                <a:latin typeface="+mn-lt"/>
              </a:rPr>
              <a:t>Julia</a:t>
            </a:r>
            <a:r>
              <a:rPr lang="ru-RU" sz="2800" dirty="0">
                <a:latin typeface="+mn-lt"/>
              </a:rPr>
              <a:t> написан на Си, C++ и </a:t>
            </a:r>
            <a:r>
              <a:rPr lang="ru-RU" sz="2800" dirty="0" err="1">
                <a:latin typeface="+mn-lt"/>
              </a:rPr>
              <a:t>Scheme</a:t>
            </a:r>
            <a:endParaRPr lang="ru-RU" sz="2800" dirty="0" smtClean="0">
              <a:latin typeface="+mn-lt"/>
            </a:endParaRPr>
          </a:p>
        </p:txBody>
      </p:sp>
      <p:sp>
        <p:nvSpPr>
          <p:cNvPr id="78" name="Rectangle 44">
            <a:extLst>
              <a:ext uri="{FF2B5EF4-FFF2-40B4-BE49-F238E27FC236}">
                <a16:creationId xmlns:a16="http://schemas.microsoft.com/office/drawing/2014/main" xmlns="" id="{20043D7E-7286-48B9-9A5E-E7868B665227}"/>
              </a:ext>
            </a:extLst>
          </p:cNvPr>
          <p:cNvSpPr/>
          <p:nvPr/>
        </p:nvSpPr>
        <p:spPr>
          <a:xfrm>
            <a:off x="658413" y="6866375"/>
            <a:ext cx="8845561" cy="76835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Материалы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1" name="Text Box 180">
            <a:extLst>
              <a:ext uri="{FF2B5EF4-FFF2-40B4-BE49-F238E27FC236}">
                <a16:creationId xmlns:a16="http://schemas.microsoft.com/office/drawing/2014/main" xmlns="" id="{87A42CD2-0AFD-45F6-976B-4B5AE8618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04550" y="7949507"/>
            <a:ext cx="4311148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 smtClean="0">
                <a:solidFill>
                  <a:schemeClr val="bg1"/>
                </a:solidFill>
                <a:latin typeface="Calibri" pitchFamily="34" charset="0"/>
              </a:rPr>
              <a:t>рисунка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2" name="Text Box 181">
            <a:extLst>
              <a:ext uri="{FF2B5EF4-FFF2-40B4-BE49-F238E27FC236}">
                <a16:creationId xmlns:a16="http://schemas.microsoft.com/office/drawing/2014/main" xmlns="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6961" y="16557253"/>
            <a:ext cx="4529573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Рис. 2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2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AutoShape 2" descr="Киберпреступность: история развития, проблемы практики расследов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" name="Text Box 193">
            <a:extLst>
              <a:ext uri="{FF2B5EF4-FFF2-40B4-BE49-F238E27FC236}">
                <a16:creationId xmlns:a16="http://schemas.microsoft.com/office/drawing/2014/main" xmlns="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08547" y="12052750"/>
            <a:ext cx="9002392" cy="156961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dirty="0" smtClean="0">
                <a:latin typeface="Calibri" pitchFamily="34" charset="0"/>
              </a:rPr>
              <a:t>Julia – </a:t>
            </a:r>
            <a:r>
              <a:rPr lang="ru-RU" sz="2800" dirty="0" smtClean="0">
                <a:latin typeface="Calibri" pitchFamily="34" charset="0"/>
              </a:rPr>
              <a:t>молодой и перспективный язык программирования, однако, развивающийся и распространяющийся очень медленно. </a:t>
            </a:r>
            <a:r>
              <a:rPr lang="en-US" sz="2800" dirty="0" smtClean="0">
                <a:latin typeface="Calibri" pitchFamily="34" charset="0"/>
              </a:rPr>
              <a:t>  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38" name="Rectangle 31">
            <a:extLst>
              <a:ext uri="{FF2B5EF4-FFF2-40B4-BE49-F238E27FC236}">
                <a16:creationId xmlns:a16="http://schemas.microsoft.com/office/drawing/2014/main" xmlns="" id="{CB2C2354-633D-47D3-B137-9150FDE14086}"/>
              </a:ext>
            </a:extLst>
          </p:cNvPr>
          <p:cNvSpPr/>
          <p:nvPr/>
        </p:nvSpPr>
        <p:spPr>
          <a:xfrm>
            <a:off x="11108819" y="2851654"/>
            <a:ext cx="8891199" cy="79825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История создания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9" name="Text Box 193">
            <a:extLst>
              <a:ext uri="{FF2B5EF4-FFF2-40B4-BE49-F238E27FC236}">
                <a16:creationId xmlns:a16="http://schemas.microsoft.com/office/drawing/2014/main" xmlns="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26763" y="3649907"/>
            <a:ext cx="8891199" cy="5447599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>
                <a:latin typeface="Calibri" pitchFamily="34" charset="0"/>
              </a:rPr>
              <a:t>Обсуждение необходимости создания нового языка началось в августе 2009 года. Стефан </a:t>
            </a:r>
            <a:r>
              <a:rPr lang="ru-RU" sz="2800" dirty="0" err="1">
                <a:latin typeface="Calibri" pitchFamily="34" charset="0"/>
              </a:rPr>
              <a:t>Карпински</a:t>
            </a:r>
            <a:r>
              <a:rPr lang="ru-RU" sz="2800" dirty="0">
                <a:latin typeface="Calibri" pitchFamily="34" charset="0"/>
              </a:rPr>
              <a:t>, к тому времени поработавший с математическим пакетом </a:t>
            </a:r>
            <a:r>
              <a:rPr lang="ru-RU" sz="2800" dirty="0" err="1">
                <a:latin typeface="Calibri" pitchFamily="34" charset="0"/>
              </a:rPr>
              <a:t>Matlab</a:t>
            </a:r>
            <a:r>
              <a:rPr lang="ru-RU" sz="2800" dirty="0">
                <a:latin typeface="Calibri" pitchFamily="34" charset="0"/>
              </a:rPr>
              <a:t> и языком программирования R, испытывал неудовлетворённость их ограничениями. И после того, как </a:t>
            </a:r>
            <a:r>
              <a:rPr lang="ru-RU" sz="2800" dirty="0" err="1">
                <a:latin typeface="Calibri" pitchFamily="34" charset="0"/>
              </a:rPr>
              <a:t>Вирал</a:t>
            </a:r>
            <a:r>
              <a:rPr lang="ru-RU" sz="2800" dirty="0">
                <a:latin typeface="Calibri" pitchFamily="34" charset="0"/>
              </a:rPr>
              <a:t> Шах познакомил его с </a:t>
            </a:r>
            <a:r>
              <a:rPr lang="ru-RU" sz="2800" dirty="0" err="1">
                <a:latin typeface="Calibri" pitchFamily="34" charset="0"/>
              </a:rPr>
              <a:t>Джеффом</a:t>
            </a:r>
            <a:r>
              <a:rPr lang="ru-RU" sz="2800" dirty="0">
                <a:latin typeface="Calibri" pitchFamily="34" charset="0"/>
              </a:rPr>
              <a:t> Безансоном, все трое принялись обсуждать концепцию нового языка. Для выбора женского имени в качестве названия языка, как пояснял в интервью ведущий разработчик языка Стефан </a:t>
            </a:r>
            <a:r>
              <a:rPr lang="ru-RU" sz="2800" dirty="0" err="1">
                <a:latin typeface="Calibri" pitchFamily="34" charset="0"/>
              </a:rPr>
              <a:t>Карпински</a:t>
            </a:r>
            <a:r>
              <a:rPr lang="ru-RU" sz="2800" dirty="0">
                <a:latin typeface="Calibri" pitchFamily="34" charset="0"/>
              </a:rPr>
              <a:t>, «особой причины не было», разработчикам просто «понравилось это имя</a:t>
            </a:r>
            <a:r>
              <a:rPr lang="ru-RU" sz="2800" dirty="0" smtClean="0">
                <a:latin typeface="Calibri" pitchFamily="34" charset="0"/>
              </a:rPr>
              <a:t>». </a:t>
            </a:r>
            <a:r>
              <a:rPr lang="ru-RU" sz="2800" dirty="0">
                <a:latin typeface="Calibri" pitchFamily="34" charset="0"/>
              </a:rPr>
              <a:t>Первая открытая версия была опубликована в феврале 2012</a:t>
            </a:r>
            <a:r>
              <a:rPr lang="ru-RU" sz="2800" dirty="0" smtClean="0">
                <a:latin typeface="Calibri" pitchFamily="34" charset="0"/>
              </a:rPr>
              <a:t>.</a:t>
            </a:r>
          </a:p>
        </p:txBody>
      </p:sp>
      <p:sp>
        <p:nvSpPr>
          <p:cNvPr id="43" name="Text Box 180">
            <a:extLst>
              <a:ext uri="{FF2B5EF4-FFF2-40B4-BE49-F238E27FC236}">
                <a16:creationId xmlns:a16="http://schemas.microsoft.com/office/drawing/2014/main" xmlns="" id="{0EF553AE-2F9D-4C67-BDBF-729D45C1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468" y="19815414"/>
            <a:ext cx="8447386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2400" dirty="0">
              <a:latin typeface="Calibri" pitchFamily="34" charset="0"/>
            </a:endParaRPr>
          </a:p>
        </p:txBody>
      </p:sp>
      <p:pic>
        <p:nvPicPr>
          <p:cNvPr id="49" name="Picture 8" descr="https://www.herzen.spb.ru/uploads/trifonovae/images/%D0%9D%D0%BE%D0%B2%D1%8B%D0%B9%20%D0%BB%D0%BE%D0%B3%D0%BE%D1%82%D0%B8%D0%BF%20%D0%A0%D0%93%D0%9F%D0%A3%282%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69790" y="17296"/>
            <a:ext cx="2764441" cy="271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 Box 193">
            <a:extLst>
              <a:ext uri="{FF2B5EF4-FFF2-40B4-BE49-F238E27FC236}">
                <a16:creationId xmlns:a16="http://schemas.microsoft.com/office/drawing/2014/main" xmlns="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86963" y="3623075"/>
            <a:ext cx="8845561" cy="5016712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>
                <a:latin typeface="Calibri" pitchFamily="34" charset="0"/>
              </a:rPr>
              <a:t>Простой синтаксис. </a:t>
            </a:r>
            <a:r>
              <a:rPr lang="ru-RU" sz="2800" dirty="0" err="1">
                <a:latin typeface="Calibri" pitchFamily="34" charset="0"/>
              </a:rPr>
              <a:t>Julia</a:t>
            </a:r>
            <a:r>
              <a:rPr lang="ru-RU" sz="2800" dirty="0">
                <a:latin typeface="Calibri" pitchFamily="34" charset="0"/>
              </a:rPr>
              <a:t> использует сходные с MATLAB и R конструкции — «англоязычные» функции легко запомнить и воспроизвести, никаких машинных символов, структура от </a:t>
            </a:r>
            <a:r>
              <a:rPr lang="ru-RU" sz="2800" dirty="0" err="1">
                <a:latin typeface="Calibri" pitchFamily="34" charset="0"/>
              </a:rPr>
              <a:t>Basic</a:t>
            </a:r>
            <a:r>
              <a:rPr lang="ru-RU" sz="2800" dirty="0">
                <a:latin typeface="Calibri" pitchFamily="34" charset="0"/>
              </a:rPr>
              <a:t> или </a:t>
            </a:r>
            <a:r>
              <a:rPr lang="ru-RU" sz="2800" dirty="0" err="1">
                <a:latin typeface="Calibri" pitchFamily="34" charset="0"/>
              </a:rPr>
              <a:t>Pascal</a:t>
            </a:r>
            <a:r>
              <a:rPr lang="ru-RU" sz="2800" dirty="0">
                <a:latin typeface="Calibri" pitchFamily="34" charset="0"/>
              </a:rPr>
              <a:t>.</a:t>
            </a:r>
          </a:p>
          <a:p>
            <a:pPr eaLnBrk="1" hangingPunct="1"/>
            <a:r>
              <a:rPr lang="ru-RU" sz="2800" dirty="0">
                <a:latin typeface="Calibri" pitchFamily="34" charset="0"/>
              </a:rPr>
              <a:t>JIT-компиляция. Это технология, которая позволяет увеличить производительность путём компиляции байт-кода в машинный.</a:t>
            </a:r>
          </a:p>
          <a:p>
            <a:pPr eaLnBrk="1" hangingPunct="1"/>
            <a:r>
              <a:rPr lang="ru-RU" sz="2800" dirty="0">
                <a:latin typeface="Calibri" pitchFamily="34" charset="0"/>
              </a:rPr>
              <a:t>Функциональность. </a:t>
            </a:r>
            <a:r>
              <a:rPr lang="ru-RU" sz="2800" dirty="0" err="1">
                <a:latin typeface="Calibri" pitchFamily="34" charset="0"/>
              </a:rPr>
              <a:t>Julia</a:t>
            </a:r>
            <a:r>
              <a:rPr lang="ru-RU" sz="2800" dirty="0">
                <a:latin typeface="Calibri" pitchFamily="34" charset="0"/>
              </a:rPr>
              <a:t> поддерживает библиотеки, написанные на Си и </a:t>
            </a:r>
            <a:r>
              <a:rPr lang="ru-RU" sz="2800" dirty="0" err="1">
                <a:latin typeface="Calibri" pitchFamily="34" charset="0"/>
              </a:rPr>
              <a:t>Python</a:t>
            </a:r>
            <a:r>
              <a:rPr lang="ru-RU" sz="2800" dirty="0">
                <a:latin typeface="Calibri" pitchFamily="34" charset="0"/>
              </a:rPr>
              <a:t>, а значит в вашем распоряжении сотни официальных и пользовательских пакетов надстроек.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16" name="AutoShape 10" descr="Julia (язык программирования) — Википеди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Stefan Karpinski '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5526" y="9570979"/>
            <a:ext cx="6941075" cy="462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Rectangle 31">
            <a:extLst>
              <a:ext uri="{FF2B5EF4-FFF2-40B4-BE49-F238E27FC236}">
                <a16:creationId xmlns:a16="http://schemas.microsoft.com/office/drawing/2014/main" xmlns="" id="{CB2C2354-633D-47D3-B137-9150FDE14086}"/>
              </a:ext>
            </a:extLst>
          </p:cNvPr>
          <p:cNvSpPr/>
          <p:nvPr/>
        </p:nvSpPr>
        <p:spPr>
          <a:xfrm>
            <a:off x="612775" y="2832523"/>
            <a:ext cx="8891199" cy="79825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Аннотация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0" name="Rectangle 44">
            <a:extLst>
              <a:ext uri="{FF2B5EF4-FFF2-40B4-BE49-F238E27FC236}">
                <a16:creationId xmlns:a16="http://schemas.microsoft.com/office/drawing/2014/main" xmlns="" id="{20043D7E-7286-48B9-9A5E-E7868B665227}"/>
              </a:ext>
            </a:extLst>
          </p:cNvPr>
          <p:cNvSpPr/>
          <p:nvPr/>
        </p:nvSpPr>
        <p:spPr>
          <a:xfrm>
            <a:off x="21135671" y="2862011"/>
            <a:ext cx="8845561" cy="76835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Преимущества языка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AutoShape 2" descr="Julia. Знакомство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Julia. Знакомство / Хабр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Julia. Знакомство / Хабр"/>
          <p:cNvSpPr>
            <a:spLocks noChangeAspect="1" noChangeArrowheads="1"/>
          </p:cNvSpPr>
          <p:nvPr/>
        </p:nvSpPr>
        <p:spPr bwMode="auto">
          <a:xfrm>
            <a:off x="10925175" y="13977922"/>
            <a:ext cx="6394818" cy="6394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Julia. Знакомств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8023" y="13555799"/>
            <a:ext cx="7653690" cy="451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 Box 180">
            <a:extLst>
              <a:ext uri="{FF2B5EF4-FFF2-40B4-BE49-F238E27FC236}">
                <a16:creationId xmlns:a16="http://schemas.microsoft.com/office/drawing/2014/main" xmlns="" id="{0EF553AE-2F9D-4C67-BDBF-729D45C1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32958" y="14272716"/>
            <a:ext cx="4610725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latin typeface="Calibri" pitchFamily="34" charset="0"/>
              </a:rPr>
              <a:t>Изображение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>
                <a:latin typeface="Calibri" pitchFamily="34" charset="0"/>
              </a:rPr>
              <a:t>1.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Стефан </a:t>
            </a:r>
            <a:r>
              <a:rPr lang="ru-RU" sz="2400" dirty="0" err="1" smtClean="0">
                <a:latin typeface="Calibri" pitchFamily="34" charset="0"/>
              </a:rPr>
              <a:t>Карписки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46" name="Text Box 180">
            <a:extLst>
              <a:ext uri="{FF2B5EF4-FFF2-40B4-BE49-F238E27FC236}">
                <a16:creationId xmlns:a16="http://schemas.microsoft.com/office/drawing/2014/main" xmlns="" id="{0EF553AE-2F9D-4C67-BDBF-729D45C1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8037" y="18282887"/>
            <a:ext cx="4353668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 smtClean="0">
                <a:latin typeface="Calibri" pitchFamily="34" charset="0"/>
              </a:rPr>
              <a:t>Изображение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ru-RU" sz="2400" b="1" dirty="0" smtClean="0">
                <a:latin typeface="Calibri" pitchFamily="34" charset="0"/>
              </a:rPr>
              <a:t>2</a:t>
            </a:r>
            <a:r>
              <a:rPr lang="ru-RU" sz="2400" dirty="0" smtClean="0">
                <a:latin typeface="Calibri" pitchFamily="34" charset="0"/>
              </a:rPr>
              <a:t>. </a:t>
            </a:r>
            <a:r>
              <a:rPr lang="ru-RU" sz="2400" dirty="0" smtClean="0">
                <a:latin typeface="Calibri" pitchFamily="34" charset="0"/>
              </a:rPr>
              <a:t>Синтаксис </a:t>
            </a:r>
            <a:r>
              <a:rPr lang="en-US" sz="2400" dirty="0" smtClean="0">
                <a:latin typeface="Calibri" pitchFamily="34" charset="0"/>
              </a:rPr>
              <a:t>Julia</a:t>
            </a:r>
            <a:endParaRPr lang="en-US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5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308</Words>
  <Application>Microsoft Office PowerPoint</Application>
  <PresentationFormat>Произвольный</PresentationFormat>
  <Paragraphs>23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 2</vt:lpstr>
      <vt:lpstr>HDOfficeLightV0</vt:lpstr>
      <vt:lpstr>Ретро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Dasha</cp:lastModifiedBy>
  <cp:revision>25</cp:revision>
  <dcterms:created xsi:type="dcterms:W3CDTF">2017-10-02T13:44:20Z</dcterms:created>
  <dcterms:modified xsi:type="dcterms:W3CDTF">2020-09-27T08:03:52Z</dcterms:modified>
</cp:coreProperties>
</file>