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2a3f1bf1bb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2a3f1bf1bb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8c1bb652b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8c1bb652b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8c1bb652b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8c1bb652b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a3f1bf1bb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a3f1bf1bb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a3f1bf1bb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a3f1bf1bb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2a3f1bf1bb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2a3f1bf1bb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2a3f1bf1bb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2a3f1bf1bb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2a3f1bf1bb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2a3f1bf1bb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a00ed05f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2a00ed05f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a00ed05f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a00ed05f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a00ed05f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2a00ed05f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a00ed05f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a00ed05f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a00ed05f1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2a00ed05f1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a00ed05f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a00ed05f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a00ed05f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a00ed05f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a3f1bf1bb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a3f1bf1bb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fr" sz="2680">
                <a:latin typeface="Times New Roman"/>
                <a:ea typeface="Times New Roman"/>
                <a:cs typeface="Times New Roman"/>
                <a:sym typeface="Times New Roman"/>
              </a:rPr>
              <a:t>Разработка электронного образовательного ресурса «Использование GitHub как системы для</a:t>
            </a:r>
            <a:endParaRPr sz="268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680">
                <a:latin typeface="Times New Roman"/>
                <a:ea typeface="Times New Roman"/>
                <a:cs typeface="Times New Roman"/>
                <a:sym typeface="Times New Roman"/>
              </a:rPr>
              <a:t>непрерывной интеграции и развёртывания современного веб-проекта»</a:t>
            </a:r>
            <a:endParaRPr sz="268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4572000" y="3063200"/>
            <a:ext cx="42603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Косыгин Кирилл Сергеевич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Институт информационных технологий и технологического образования, 4 курс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0" y="227950"/>
            <a:ext cx="91440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Российский государственный педагогический университет им. А. И. Герцена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253350" y="4523975"/>
            <a:ext cx="26373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Санкт-Петербург, 2022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Особенности ЭОР</a:t>
            </a:r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1775" y="1952775"/>
            <a:ext cx="1327775" cy="15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32" name="Google Shape;132;p22"/>
          <p:cNvSpPr txBox="1"/>
          <p:nvPr/>
        </p:nvSpPr>
        <p:spPr>
          <a:xfrm>
            <a:off x="311700" y="1212113"/>
            <a:ext cx="4565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Перенятие принципов “Head First”:</a:t>
            </a:r>
            <a:endParaRPr sz="1800"/>
          </a:p>
        </p:txBody>
      </p:sp>
      <p:sp>
        <p:nvSpPr>
          <p:cNvPr id="133" name="Google Shape;133;p22"/>
          <p:cNvSpPr txBox="1"/>
          <p:nvPr/>
        </p:nvSpPr>
        <p:spPr>
          <a:xfrm>
            <a:off x="311700" y="1868200"/>
            <a:ext cx="2836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н</a:t>
            </a:r>
            <a:r>
              <a:rPr lang="fr" sz="1200">
                <a:solidFill>
                  <a:schemeClr val="dk1"/>
                </a:solidFill>
              </a:rPr>
              <a:t>аглядность;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разговорный стиль изложения;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активное участие читателя;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привлечение и сохранение внимания читателя;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обращение к эмоциям.</a:t>
            </a:r>
            <a:endParaRPr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5175" y="300975"/>
            <a:ext cx="2836501" cy="2092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45175" y="2570631"/>
            <a:ext cx="2836501" cy="2092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Особенности ЭОР</a:t>
            </a:r>
            <a:endParaRPr/>
          </a:p>
        </p:txBody>
      </p:sp>
      <p:sp>
        <p:nvSpPr>
          <p:cNvPr id="141" name="Google Shape;14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42" name="Google Shape;142;p23"/>
          <p:cNvSpPr txBox="1"/>
          <p:nvPr/>
        </p:nvSpPr>
        <p:spPr>
          <a:xfrm>
            <a:off x="311700" y="1089150"/>
            <a:ext cx="2795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Самоконтроль</a:t>
            </a:r>
            <a:endParaRPr sz="1800"/>
          </a:p>
        </p:txBody>
      </p:sp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2650" y="1745250"/>
            <a:ext cx="3409624" cy="2755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1725" y="1745250"/>
            <a:ext cx="3409624" cy="2755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Особенности ЭОР</a:t>
            </a:r>
            <a:endParaRPr/>
          </a:p>
        </p:txBody>
      </p:sp>
      <p:sp>
        <p:nvSpPr>
          <p:cNvPr id="150" name="Google Shape;15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51" name="Google Shape;151;p24"/>
          <p:cNvPicPr preferRelativeResize="0"/>
          <p:nvPr/>
        </p:nvPicPr>
        <p:blipFill rotWithShape="1">
          <a:blip r:embed="rId3">
            <a:alphaModFix/>
          </a:blip>
          <a:srcRect b="61363" l="52906" r="3293" t="10866"/>
          <a:stretch/>
        </p:blipFill>
        <p:spPr>
          <a:xfrm>
            <a:off x="975850" y="2426450"/>
            <a:ext cx="2692650" cy="12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 txBox="1"/>
          <p:nvPr/>
        </p:nvSpPr>
        <p:spPr>
          <a:xfrm>
            <a:off x="311700" y="1089150"/>
            <a:ext cx="2795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Геймификация</a:t>
            </a:r>
            <a:endParaRPr sz="1800"/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6475" y="2477450"/>
            <a:ext cx="2862650" cy="118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Структура ЭОР</a:t>
            </a:r>
            <a:endParaRPr/>
          </a:p>
        </p:txBody>
      </p:sp>
      <p:sp>
        <p:nvSpPr>
          <p:cNvPr id="159" name="Google Shape;159;p25"/>
          <p:cNvSpPr txBox="1"/>
          <p:nvPr/>
        </p:nvSpPr>
        <p:spPr>
          <a:xfrm>
            <a:off x="381525" y="1177375"/>
            <a:ext cx="2204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1. </a:t>
            </a:r>
            <a:r>
              <a:rPr lang="fr" sz="1000"/>
              <a:t>Введение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Agile и DevOps.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Непрерывная интеграция.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Непрерывная доставка и </a:t>
            </a:r>
            <a:r>
              <a:rPr lang="fr" sz="1000"/>
              <a:t>развёртывание.</a:t>
            </a:r>
            <a:endParaRPr sz="1000"/>
          </a:p>
        </p:txBody>
      </p:sp>
      <p:sp>
        <p:nvSpPr>
          <p:cNvPr id="160" name="Google Shape;160;p25"/>
          <p:cNvSpPr txBox="1"/>
          <p:nvPr/>
        </p:nvSpPr>
        <p:spPr>
          <a:xfrm>
            <a:off x="2824875" y="1177375"/>
            <a:ext cx="30315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2. </a:t>
            </a:r>
            <a:r>
              <a:rPr lang="fr" sz="1000"/>
              <a:t>Continuous Integration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SSH: Защищённое соединение.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Размещение проекта в GitHub.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Директория .github: первый пайплайн.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Кеш GitHub: ускорение пайплайнов.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PHPUnit: автоматизированное тестирование.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Линтеры.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 CS Fixer: стандарты написания кода.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PHPStan: типобезопасность без компиляции кода.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Symfony CLI: поиск уязвимостей в зависимостях.</a:t>
            </a:r>
            <a:endParaRPr sz="1000"/>
          </a:p>
        </p:txBody>
      </p:sp>
      <p:sp>
        <p:nvSpPr>
          <p:cNvPr id="161" name="Google Shape;161;p25"/>
          <p:cNvSpPr txBox="1"/>
          <p:nvPr/>
        </p:nvSpPr>
        <p:spPr>
          <a:xfrm>
            <a:off x="6242650" y="1177375"/>
            <a:ext cx="2412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595959"/>
                </a:solidFill>
              </a:rPr>
              <a:t>3. </a:t>
            </a:r>
            <a:r>
              <a:rPr lang="fr" sz="1000">
                <a:solidFill>
                  <a:srgbClr val="595959"/>
                </a:solidFill>
              </a:rPr>
              <a:t>Continuous Delivery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Подготовка сервера.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Rsync: ручная доставка.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Deployer: автоматическая доставка и развёртывание.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Теги и релизы: порядок в пайплайне.</a:t>
            </a:r>
            <a:endParaRPr sz="1000">
              <a:solidFill>
                <a:srgbClr val="595959"/>
              </a:solidFill>
            </a:endParaRPr>
          </a:p>
        </p:txBody>
      </p:sp>
      <p:sp>
        <p:nvSpPr>
          <p:cNvPr id="162" name="Google Shape;16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Выбор технологий</a:t>
            </a:r>
            <a:endParaRPr/>
          </a:p>
        </p:txBody>
      </p:sp>
      <p:sp>
        <p:nvSpPr>
          <p:cNvPr id="168" name="Google Shape;168;p26"/>
          <p:cNvSpPr txBox="1"/>
          <p:nvPr/>
        </p:nvSpPr>
        <p:spPr>
          <a:xfrm>
            <a:off x="4932275" y="1808688"/>
            <a:ext cx="30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WordPress + LifterLMS, </a:t>
            </a:r>
            <a:r>
              <a:rPr lang="fr"/>
              <a:t>Prismatic</a:t>
            </a:r>
            <a:endParaRPr/>
          </a:p>
        </p:txBody>
      </p:sp>
      <p:sp>
        <p:nvSpPr>
          <p:cNvPr id="169" name="Google Shape;169;p26"/>
          <p:cNvSpPr txBox="1"/>
          <p:nvPr/>
        </p:nvSpPr>
        <p:spPr>
          <a:xfrm>
            <a:off x="4981750" y="2208888"/>
            <a:ext cx="19926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Docker Compose: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WordPress;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Apache;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MySQL.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462825" y="3286200"/>
            <a:ext cx="30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/>
              <a:t>YAGNI</a:t>
            </a:r>
            <a:endParaRPr b="1" sz="1800"/>
          </a:p>
        </p:txBody>
      </p:sp>
      <p:sp>
        <p:nvSpPr>
          <p:cNvPr id="171" name="Google Shape;171;p26"/>
          <p:cNvSpPr txBox="1"/>
          <p:nvPr/>
        </p:nvSpPr>
        <p:spPr>
          <a:xfrm>
            <a:off x="515775" y="1808700"/>
            <a:ext cx="2939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Удобство редактирования текста;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возможность создавать викторины;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скорость разработки;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простота развёртывания.</a:t>
            </a:r>
            <a:endParaRPr/>
          </a:p>
        </p:txBody>
      </p:sp>
      <p:sp>
        <p:nvSpPr>
          <p:cNvPr id="172" name="Google Shape;172;p26"/>
          <p:cNvSpPr/>
          <p:nvPr/>
        </p:nvSpPr>
        <p:spPr>
          <a:xfrm>
            <a:off x="3617400" y="2472825"/>
            <a:ext cx="989100" cy="21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Создание ЭОР</a:t>
            </a:r>
            <a:endParaRPr/>
          </a:p>
        </p:txBody>
      </p:sp>
      <p:pic>
        <p:nvPicPr>
          <p:cNvPr id="179" name="Google Shape;17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300" y="1447188"/>
            <a:ext cx="3988848" cy="217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7"/>
          <p:cNvSpPr txBox="1"/>
          <p:nvPr/>
        </p:nvSpPr>
        <p:spPr>
          <a:xfrm>
            <a:off x="853775" y="3842000"/>
            <a:ext cx="31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Редактор курсов и викторин</a:t>
            </a:r>
            <a:endParaRPr/>
          </a:p>
        </p:txBody>
      </p:sp>
      <p:pic>
        <p:nvPicPr>
          <p:cNvPr id="181" name="Google Shape;1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0850" y="1447200"/>
            <a:ext cx="3988848" cy="217724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/>
          <p:nvPr/>
        </p:nvSpPr>
        <p:spPr>
          <a:xfrm>
            <a:off x="5160325" y="3916675"/>
            <a:ext cx="31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Текстовый редактор</a:t>
            </a:r>
            <a:endParaRPr/>
          </a:p>
        </p:txBody>
      </p:sp>
      <p:sp>
        <p:nvSpPr>
          <p:cNvPr id="183" name="Google Shape;18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Развёртывание ЭОР</a:t>
            </a:r>
            <a:endParaRPr/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525" y="1218050"/>
            <a:ext cx="3549800" cy="27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5175" y="1284375"/>
            <a:ext cx="4717123" cy="25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Выводы</a:t>
            </a:r>
            <a:endParaRPr/>
          </a:p>
        </p:txBody>
      </p:sp>
      <p:sp>
        <p:nvSpPr>
          <p:cNvPr id="197" name="Google Shape;197;p29"/>
          <p:cNvSpPr txBox="1"/>
          <p:nvPr>
            <p:ph idx="1" type="body"/>
          </p:nvPr>
        </p:nvSpPr>
        <p:spPr>
          <a:xfrm>
            <a:off x="311700" y="1152475"/>
            <a:ext cx="8520600" cy="36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1"/>
                </a:solidFill>
              </a:rPr>
              <a:t>Поставленные задачи были реализованы:</a:t>
            </a:r>
            <a:endParaRPr sz="16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Изучена сущность, классификация и особенности разработки ЭОР.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Проведён анализ инструментов, предназначенных для разработки ЭОР.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Требования к ЭОР адаптированы с учётом особенностей изучения практик CI/CD.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Спроектирован ЭОР «Использование GitHub как системы для непрерывной интеграции и развёртывания современного веб-проекта».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В соответствии с планом создан ЭОР «Использование GitHub как системы для непрерывной интеграции и развёртывания современного веб-проекта» с применением технологий WordPress, MySQL, Docker (Compose), Git.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Актуальность исследования</a:t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200" y="1494125"/>
            <a:ext cx="1580150" cy="7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9781" y="1494125"/>
            <a:ext cx="2081269" cy="7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15825" y="1494125"/>
            <a:ext cx="2630725" cy="13073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311700" y="1078925"/>
            <a:ext cx="5023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fr" sz="1100"/>
              <a:t>Значимость владения методологией CI/CD для ИТ-специалистов.</a:t>
            </a:r>
            <a:endParaRPr sz="1100"/>
          </a:p>
        </p:txBody>
      </p:sp>
      <p:sp>
        <p:nvSpPr>
          <p:cNvPr id="68" name="Google Shape;68;p14"/>
          <p:cNvSpPr txBox="1"/>
          <p:nvPr/>
        </p:nvSpPr>
        <p:spPr>
          <a:xfrm>
            <a:off x="311700" y="2916275"/>
            <a:ext cx="5023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 startAt="2"/>
            </a:pPr>
            <a:r>
              <a:rPr lang="fr" sz="1100"/>
              <a:t>Разрозненность существующей информации.</a:t>
            </a:r>
            <a:endParaRPr sz="1100"/>
          </a:p>
        </p:txBody>
      </p:sp>
      <p:sp>
        <p:nvSpPr>
          <p:cNvPr id="69" name="Google Shape;69;p14"/>
          <p:cNvSpPr/>
          <p:nvPr/>
        </p:nvSpPr>
        <p:spPr>
          <a:xfrm>
            <a:off x="695325" y="3916725"/>
            <a:ext cx="945900" cy="310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1869675" y="3871875"/>
            <a:ext cx="552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Перспектива внедрения ЭОР в педагогический процесс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Предмет исследования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259975" y="2508750"/>
            <a:ext cx="8520600" cy="16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2000">
                <a:solidFill>
                  <a:schemeClr val="dk1"/>
                </a:solidFill>
              </a:rPr>
              <a:t>Разработка электронного образовательного ресурса практической направленности, предназначенного для изучения практик CI/CD в среде GitHub</a:t>
            </a:r>
            <a:endParaRPr sz="2000"/>
          </a:p>
        </p:txBody>
      </p:sp>
      <p:sp>
        <p:nvSpPr>
          <p:cNvPr id="77" name="Google Shape;77;p15"/>
          <p:cNvSpPr/>
          <p:nvPr/>
        </p:nvSpPr>
        <p:spPr>
          <a:xfrm>
            <a:off x="1708350" y="1364238"/>
            <a:ext cx="5727300" cy="798000"/>
          </a:xfrm>
          <a:prstGeom prst="downArrowCallout">
            <a:avLst>
              <a:gd fmla="val 25000" name="adj1"/>
              <a:gd fmla="val 25000" name="adj2"/>
              <a:gd fmla="val 25000" name="adj3"/>
              <a:gd fmla="val 64977" name="adj4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компьютерных и цифровых технологий в обучении</a:t>
            </a:r>
            <a:endParaRPr/>
          </a:p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Цель</a:t>
            </a:r>
            <a:r>
              <a:rPr lang="fr"/>
              <a:t> исследования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11700" y="1732800"/>
            <a:ext cx="8520600" cy="167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2000">
                <a:solidFill>
                  <a:schemeClr val="dk1"/>
                </a:solidFill>
              </a:rPr>
              <a:t>Разработать электронный образовательный ресурса «Использование GitHub как системы для непрерывной интеграции и развёртывания современного веб-проекта»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Задачи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144725"/>
            <a:ext cx="8520600" cy="339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Изучить сущность понятия ЭОР и особенности их разработки.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Провести анализ инструментов, предназначенных для разработки ЭОР.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Адаптировать требования к разрабатываемому ЭОР с учётом особенностей изучения методологии CI/CD.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Спроектировать ЭОР «Использование GitHub как системы для непрерывной интеграции и развёртывания современного веб-проекта».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Создать ЭОР в соответствии с разработанным планом.</a:t>
            </a:r>
            <a:endParaRPr sz="1600"/>
          </a:p>
        </p:txBody>
      </p:sp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Значимость исследования</a:t>
            </a:r>
            <a:endParaRPr/>
          </a:p>
        </p:txBody>
      </p:sp>
      <p:sp>
        <p:nvSpPr>
          <p:cNvPr id="98" name="Google Shape;9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9" name="Google Shape;99;p18"/>
          <p:cNvSpPr txBox="1"/>
          <p:nvPr/>
        </p:nvSpPr>
        <p:spPr>
          <a:xfrm>
            <a:off x="311700" y="1692325"/>
            <a:ext cx="4260300" cy="16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/>
              <a:t>Теоретическая</a:t>
            </a:r>
            <a:endParaRPr i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</a:rPr>
              <a:t>Р</a:t>
            </a:r>
            <a:r>
              <a:rPr lang="fr">
                <a:solidFill>
                  <a:schemeClr val="dk1"/>
                </a:solidFill>
              </a:rPr>
              <a:t>ассматриваются и обобщаются теоретические аспекты разработки ЭОР: основные требования к ЭОР, способы адаптации под специфические требования и типовые инструменты разработки.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4774050" y="1692325"/>
            <a:ext cx="3698400" cy="16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/>
              <a:t>Практическая</a:t>
            </a:r>
            <a:endParaRPr i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chemeClr val="dk1"/>
                </a:solidFill>
              </a:rPr>
              <a:t>Разработанный ресурс может быть использован учащимися для освоения практик CI/CD или применён при разработке других учебных материалов.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Проблематика разработки ЭОР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311700" y="1474150"/>
            <a:ext cx="4260300" cy="25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Определение и сущность.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Особенности применения.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Технологические особенности.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Требования.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Анализ </a:t>
            </a:r>
            <a:r>
              <a:rPr lang="fr">
                <a:solidFill>
                  <a:schemeClr val="dk1"/>
                </a:solidFill>
              </a:rPr>
              <a:t>инструментов</a:t>
            </a:r>
            <a:r>
              <a:rPr lang="fr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7" name="Google Shape;10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Анализ </a:t>
            </a:r>
            <a:r>
              <a:rPr lang="fr"/>
              <a:t>инструментов</a:t>
            </a:r>
            <a:endParaRPr/>
          </a:p>
        </p:txBody>
      </p:sp>
      <p:sp>
        <p:nvSpPr>
          <p:cNvPr id="113" name="Google Shape;113;p20"/>
          <p:cNvSpPr txBox="1"/>
          <p:nvPr/>
        </p:nvSpPr>
        <p:spPr>
          <a:xfrm>
            <a:off x="311700" y="1452375"/>
            <a:ext cx="7307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fr" sz="1600"/>
              <a:t>LMS-системы: Moodle, ATutor, Sakai, и т. п.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CMS-базированные решения: WordPress + [LifterLMS, Sensei, …], Drupal, и т. п.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собственный программный продукт.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fr" sz="1600">
                <a:solidFill>
                  <a:schemeClr val="dk1"/>
                </a:solidFill>
              </a:rPr>
              <a:t>Прочие инструменты: iSpring Suite, Everest, NeoBook, и т. п.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14" name="Google Shape;11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Разработка ЭОР</a:t>
            </a:r>
            <a:endParaRPr/>
          </a:p>
        </p:txBody>
      </p:sp>
      <p:sp>
        <p:nvSpPr>
          <p:cNvPr id="120" name="Google Shape;120;p21"/>
          <p:cNvSpPr txBox="1"/>
          <p:nvPr/>
        </p:nvSpPr>
        <p:spPr>
          <a:xfrm>
            <a:off x="311700" y="1152850"/>
            <a:ext cx="852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800"/>
              <a:t>Контекст</a:t>
            </a:r>
            <a:r>
              <a:rPr lang="fr" sz="1800"/>
              <a:t>: разработка современного веб-проекта с применением CI/CD</a:t>
            </a:r>
            <a:endParaRPr sz="1800"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875" y="2441450"/>
            <a:ext cx="4664601" cy="226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2653475" y="1749663"/>
            <a:ext cx="313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800"/>
              <a:t>Symfony Demo Application</a:t>
            </a:r>
            <a:endParaRPr i="1" sz="1800"/>
          </a:p>
        </p:txBody>
      </p:sp>
      <p:pic>
        <p:nvPicPr>
          <p:cNvPr id="123" name="Google Shape;12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2975" y="1749675"/>
            <a:ext cx="1797150" cy="28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