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59" r:id="rId1"/>
  </p:sldMasterIdLst>
  <p:notesMasterIdLst>
    <p:notesMasterId r:id="rId10"/>
  </p:notesMasterIdLst>
  <p:sldIdLst>
    <p:sldId id="256" r:id="rId2"/>
    <p:sldId id="257" r:id="rId3"/>
    <p:sldId id="266" r:id="rId4"/>
    <p:sldId id="258" r:id="rId5"/>
    <p:sldId id="259" r:id="rId6"/>
    <p:sldId id="267" r:id="rId7"/>
    <p:sldId id="260" r:id="rId8"/>
    <p:sldId id="264" r:id="rId9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Средний стиль 2 —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Средний стиль 2 —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D7AC3CCA-C797-4891-BE02-D94E43425B78}" styleName="Средний стиль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8A107856-5554-42FB-B03E-39F5DBC370BA}" styleName="Средний стиль 4 — акцент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835" y="4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c161430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c161430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c161430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c161430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942913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2c1614303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2c1614303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22c1614303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22c1614303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c161430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c161430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08310140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c161430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c161430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1e5523acd3_0_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1e5523acd3_0_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0" y="494138"/>
            <a:ext cx="8520600" cy="1160817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2800" b="1" dirty="0" smtClean="0">
                <a:latin typeface="Times New Roman"/>
                <a:ea typeface="Times New Roman"/>
                <a:cs typeface="Times New Roman"/>
                <a:sym typeface="Times New Roman"/>
              </a:rPr>
              <a:t>Разработка электронного образовательного ресурса по теме «Язык программирования </a:t>
            </a:r>
            <a:r>
              <a:rPr lang="en-US" sz="2800" b="1" dirty="0" err="1" smtClean="0">
                <a:latin typeface="Times New Roman"/>
                <a:ea typeface="Times New Roman"/>
                <a:cs typeface="Times New Roman"/>
                <a:sym typeface="Times New Roman"/>
              </a:rPr>
              <a:t>Kotlin</a:t>
            </a:r>
            <a:r>
              <a:rPr lang="ru-RU" sz="2800" b="1" dirty="0" smtClean="0">
                <a:latin typeface="Times New Roman"/>
                <a:ea typeface="Times New Roman"/>
                <a:cs typeface="Times New Roman"/>
                <a:sym typeface="Times New Roman"/>
              </a:rPr>
              <a:t>»</a:t>
            </a:r>
            <a:endParaRPr sz="2800" b="1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4735200" y="2197102"/>
            <a:ext cx="4408800" cy="2743199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5461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b="1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Выполнил</a:t>
            </a: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студент 4 курса</a:t>
            </a: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09.03.01 Информатика и вычислительная техника, Технологии разработки программного  обеспечения</a:t>
            </a:r>
            <a:endParaRPr lang="ru"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1600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Иванов Дмитрий Владимирович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b="1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Руководитель</a:t>
            </a: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43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к.п.н., доцент </a:t>
            </a:r>
            <a:r>
              <a:rPr lang="ru-RU" sz="1600" dirty="0" err="1" smtClean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Авксентьева</a:t>
            </a:r>
            <a:r>
              <a:rPr lang="ru-RU" sz="1600" dirty="0" smtClean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 Елена Юрьевна</a:t>
            </a:r>
            <a:endParaRPr sz="1600" dirty="0">
              <a:solidFill>
                <a:schemeClr val="tx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Актуальность</a:t>
            </a:r>
            <a:endParaRPr sz="3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427400"/>
            <a:ext cx="8520600" cy="257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Aft>
                <a:spcPts val="1600"/>
              </a:spcAft>
              <a:buNone/>
            </a:pP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Актуальность разработки обусловлена отсутствием русскоязычных </a:t>
            </a:r>
            <a:r>
              <a:rPr lang="ru-RU" sz="2400" dirty="0" smtClean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электронных </a:t>
            </a: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образовательных ресурсов по теме «Язык программирования </a:t>
            </a:r>
            <a:r>
              <a:rPr lang="ru-RU" sz="2400" dirty="0" err="1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Kotlin</a:t>
            </a: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», </a:t>
            </a:r>
            <a:r>
              <a:rPr lang="ru-RU" sz="2400" dirty="0" smtClean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которые </a:t>
            </a: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бы в полной мере удовлетворяли </a:t>
            </a:r>
            <a:r>
              <a:rPr lang="ru-RU" sz="2400" dirty="0" smtClean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современным требованиям электронного обучения.</a:t>
            </a:r>
            <a:endParaRPr sz="2400" dirty="0">
              <a:solidFill>
                <a:schemeClr val="tx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2</a:t>
            </a:fld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</a:t>
            </a:r>
            <a:endParaRPr sz="3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427400"/>
            <a:ext cx="8520600" cy="257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Aft>
                <a:spcPts val="1600"/>
              </a:spcAft>
              <a:buNone/>
            </a:pP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Предметом данной работы является разработка электронного </a:t>
            </a:r>
            <a:r>
              <a:rPr lang="ru-RU" sz="2400" dirty="0" smtClean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образовательного </a:t>
            </a: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ресурса.</a:t>
            </a:r>
            <a:endParaRPr sz="2400" dirty="0">
              <a:solidFill>
                <a:schemeClr val="tx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82427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000" dirty="0">
                <a:latin typeface="Times New Roman"/>
                <a:ea typeface="Times New Roman"/>
                <a:cs typeface="Times New Roman"/>
                <a:sym typeface="Times New Roman"/>
              </a:rPr>
              <a:t>Цель</a:t>
            </a:r>
            <a:endParaRPr sz="30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8" name="Google Shape;68;p15"/>
          <p:cNvSpPr txBox="1">
            <a:spLocks noGrp="1"/>
          </p:cNvSpPr>
          <p:nvPr>
            <p:ph type="body" idx="1"/>
          </p:nvPr>
        </p:nvSpPr>
        <p:spPr>
          <a:xfrm>
            <a:off x="311700" y="1507600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just">
              <a:lnSpc>
                <a:spcPct val="150000"/>
              </a:lnSpc>
              <a:buClr>
                <a:schemeClr val="dk1"/>
              </a:buClr>
              <a:buSzPts val="1100"/>
              <a:buNone/>
            </a:pPr>
            <a:r>
              <a:rPr lang="ru-RU" sz="2400" dirty="0" smtClean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Целью данной </a:t>
            </a: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выпускной квалификационной работы является разработка </a:t>
            </a:r>
            <a:r>
              <a:rPr lang="ru-RU" sz="2400" dirty="0" smtClean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электронного </a:t>
            </a: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образовательного ресурса на тему «Язык программирования </a:t>
            </a:r>
            <a:r>
              <a:rPr lang="ru-RU" sz="2400" dirty="0" err="1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Kotlin</a:t>
            </a: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», </a:t>
            </a:r>
            <a:r>
              <a:rPr lang="ru-RU" sz="2400" dirty="0" smtClean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удовлетворяющего </a:t>
            </a: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современным требованиям </a:t>
            </a:r>
            <a:r>
              <a:rPr lang="ru-RU" sz="2400" dirty="0" smtClean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электронного обучения.</a:t>
            </a:r>
            <a:endParaRPr sz="2400" dirty="0">
              <a:solidFill>
                <a:schemeClr val="tx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9" name="Google Shape;69;p1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4</a:t>
            </a:fld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>
                <a:latin typeface="Times New Roman"/>
                <a:ea typeface="Times New Roman"/>
                <a:cs typeface="Times New Roman"/>
                <a:sym typeface="Times New Roman"/>
              </a:rPr>
              <a:t>Задачи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5" name="Google Shape;75;p16"/>
          <p:cNvSpPr txBox="1">
            <a:spLocks noGrp="1"/>
          </p:cNvSpPr>
          <p:nvPr>
            <p:ph type="body" idx="1"/>
          </p:nvPr>
        </p:nvSpPr>
        <p:spPr>
          <a:xfrm>
            <a:off x="311700" y="1202247"/>
            <a:ext cx="8325600" cy="1045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342900" lvl="0">
              <a:lnSpc>
                <a:spcPct val="150000"/>
              </a:lnSpc>
              <a:buClrTx/>
              <a:buFont typeface="+mj-lt"/>
              <a:buAutoNum type="arabicParenR"/>
            </a:pPr>
            <a:r>
              <a:rPr lang="ru-RU" sz="16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Изучить специальную техническую и научно-педагогическую литературу, а также ресурсы интернет по теме «разработка электронных образовательных ресурсов»</a:t>
            </a:r>
          </a:p>
          <a:p>
            <a:pPr marL="342900" lvl="0">
              <a:lnSpc>
                <a:spcPct val="150000"/>
              </a:lnSpc>
              <a:buClrTx/>
              <a:buFont typeface="+mj-lt"/>
              <a:buAutoNum type="arabicParenR"/>
            </a:pPr>
            <a:r>
              <a:rPr lang="ru-RU" sz="16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Исследовать существующие электронные образовательные ресурсы по теме «Язык программирования </a:t>
            </a:r>
            <a:r>
              <a:rPr lang="en-US" sz="1600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Kotlin</a:t>
            </a:r>
            <a:r>
              <a:rPr lang="ru-RU" sz="16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», выделить их соответствие и несоответствие современным требованиям электронного образования. </a:t>
            </a:r>
            <a:endParaRPr lang="ru-RU" sz="1600" dirty="0" smtClean="0">
              <a:solidFill>
                <a:schemeClr val="tx1"/>
              </a:solidFill>
              <a:latin typeface="Times New Roman" panose="02020603050405020304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342900" lvl="0">
              <a:lnSpc>
                <a:spcPct val="150000"/>
              </a:lnSpc>
              <a:buClrTx/>
              <a:buFont typeface="+mj-lt"/>
              <a:buAutoNum type="arabicParenR"/>
            </a:pPr>
            <a:r>
              <a:rPr lang="ru-RU" sz="1600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Проанализировать </a:t>
            </a:r>
            <a:r>
              <a:rPr lang="ru-RU" sz="16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существующие средства и методы разработки электронных образовательных </a:t>
            </a:r>
            <a:r>
              <a:rPr lang="ru-RU" sz="1600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ресурсов.</a:t>
            </a:r>
          </a:p>
          <a:p>
            <a:pPr marL="342900" lvl="0">
              <a:lnSpc>
                <a:spcPct val="150000"/>
              </a:lnSpc>
              <a:buClrTx/>
              <a:buFont typeface="+mj-lt"/>
              <a:buAutoNum type="arabicParenR"/>
            </a:pPr>
            <a:r>
              <a:rPr lang="ru-RU" sz="1600" dirty="0" smtClean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Разработать </a:t>
            </a:r>
            <a:r>
              <a:rPr lang="ru-RU" sz="16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электронный образовательный ресурс по теме «Язык программирования </a:t>
            </a:r>
            <a:r>
              <a:rPr lang="en-US" sz="1600" dirty="0" err="1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Kotlin</a:t>
            </a:r>
            <a:r>
              <a:rPr lang="ru-RU" sz="1600" dirty="0">
                <a:solidFill>
                  <a:schemeClr val="tx1"/>
                </a:solidFill>
                <a:latin typeface="Times New Roman" panose="02020603050405020304" pitchFamily="18" charset="0"/>
                <a:ea typeface="Calibri" panose="020F0502020204030204" pitchFamily="34" charset="0"/>
              </a:rPr>
              <a:t>»</a:t>
            </a:r>
            <a:endParaRPr sz="1600" dirty="0">
              <a:solidFill>
                <a:schemeClr val="tx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6" name="Google Shape;76;p1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5</a:t>
            </a:fld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08237" y="257989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 smtClean="0">
                <a:latin typeface="Times New Roman"/>
                <a:ea typeface="Times New Roman"/>
                <a:cs typeface="Times New Roman"/>
                <a:sym typeface="Times New Roman"/>
              </a:rPr>
              <a:t>Качественный анализ существующих ЭОР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6</a:t>
            </a:fld>
            <a:endParaRPr/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1091231"/>
              </p:ext>
            </p:extLst>
          </p:nvPr>
        </p:nvGraphicFramePr>
        <p:xfrm>
          <a:off x="1059873" y="1030020"/>
          <a:ext cx="7017328" cy="374277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877597">
                  <a:extLst>
                    <a:ext uri="{9D8B030D-6E8A-4147-A177-3AD203B41FA5}">
                      <a16:colId xmlns:a16="http://schemas.microsoft.com/office/drawing/2014/main" val="1113843497"/>
                    </a:ext>
                  </a:extLst>
                </a:gridCol>
                <a:gridCol w="1171648">
                  <a:extLst>
                    <a:ext uri="{9D8B030D-6E8A-4147-A177-3AD203B41FA5}">
                      <a16:colId xmlns:a16="http://schemas.microsoft.com/office/drawing/2014/main" val="653911635"/>
                    </a:ext>
                  </a:extLst>
                </a:gridCol>
                <a:gridCol w="1113989">
                  <a:extLst>
                    <a:ext uri="{9D8B030D-6E8A-4147-A177-3AD203B41FA5}">
                      <a16:colId xmlns:a16="http://schemas.microsoft.com/office/drawing/2014/main" val="1198948607"/>
                    </a:ext>
                  </a:extLst>
                </a:gridCol>
                <a:gridCol w="1386760">
                  <a:extLst>
                    <a:ext uri="{9D8B030D-6E8A-4147-A177-3AD203B41FA5}">
                      <a16:colId xmlns:a16="http://schemas.microsoft.com/office/drawing/2014/main" val="710855169"/>
                    </a:ext>
                  </a:extLst>
                </a:gridCol>
                <a:gridCol w="1467334">
                  <a:extLst>
                    <a:ext uri="{9D8B030D-6E8A-4147-A177-3AD203B41FA5}">
                      <a16:colId xmlns:a16="http://schemas.microsoft.com/office/drawing/2014/main" val="2019411745"/>
                    </a:ext>
                  </a:extLst>
                </a:gridCol>
              </a:tblGrid>
              <a:tr h="884638"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Блок критериев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JetBrains </a:t>
                      </a:r>
                      <a:r>
                        <a:rPr lang="ru-RU" sz="11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Academy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(</a:t>
                      </a:r>
                      <a:r>
                        <a:rPr lang="ru-RU" sz="11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Hyperskill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)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«Введение в язык </a:t>
                      </a:r>
                      <a:r>
                        <a:rPr lang="ru-RU" sz="11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Котлин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», платформа «</a:t>
                      </a:r>
                      <a:r>
                        <a:rPr lang="en-US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Coursera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«Введение в </a:t>
                      </a:r>
                      <a:r>
                        <a:rPr lang="ru-RU" sz="11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Kotlin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JVM», платформа «</a:t>
                      </a:r>
                      <a:r>
                        <a:rPr lang="ru-RU" sz="1100" dirty="0" err="1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Stepik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»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Максимальный </a:t>
                      </a: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возможный балл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86864071"/>
                  </a:ext>
                </a:extLst>
              </a:tr>
              <a:tr h="586031">
                <a:tc>
                  <a:txBody>
                    <a:bodyPr/>
                    <a:lstStyle/>
                    <a:p>
                      <a:pPr inden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Взаимосвязь компонентов системы обучения курса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18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15793772"/>
                  </a:ext>
                </a:extLst>
              </a:tr>
              <a:tr h="430059">
                <a:tc>
                  <a:txBody>
                    <a:bodyPr/>
                    <a:lstStyle/>
                    <a:p>
                      <a:pPr inden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Организационная структура курса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27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73349180"/>
                  </a:ext>
                </a:extLst>
              </a:tr>
              <a:tr h="430059">
                <a:tc>
                  <a:txBody>
                    <a:bodyPr/>
                    <a:lstStyle/>
                    <a:p>
                      <a:pPr inden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Содержательное наполнение курса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29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51526925"/>
                  </a:ext>
                </a:extLst>
              </a:tr>
              <a:tr h="430059">
                <a:tc>
                  <a:txBody>
                    <a:bodyPr/>
                    <a:lstStyle/>
                    <a:p>
                      <a:pPr inden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Техническая составляющая курса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95340715"/>
                  </a:ext>
                </a:extLst>
              </a:tr>
              <a:tr h="390688">
                <a:tc>
                  <a:txBody>
                    <a:bodyPr/>
                    <a:lstStyle/>
                    <a:p>
                      <a:pPr inden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Дизайн-эргономика курса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77883077"/>
                  </a:ext>
                </a:extLst>
              </a:tr>
              <a:tr h="215029">
                <a:tc>
                  <a:txBody>
                    <a:bodyPr/>
                    <a:lstStyle/>
                    <a:p>
                      <a:pPr indent="0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Итого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73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76</a:t>
                      </a:r>
                      <a:endParaRPr lang="ru-RU" sz="110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61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ru-RU" sz="1100" dirty="0"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102</a:t>
                      </a:r>
                      <a:endParaRPr lang="ru-RU" sz="1100" dirty="0">
                        <a:effectLst/>
                        <a:latin typeface="Times New Roman" panose="02020603050405020304" pitchFamily="18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0503" marR="3050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5786264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463936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 smtClean="0">
                <a:latin typeface="Times New Roman"/>
                <a:ea typeface="Times New Roman"/>
                <a:cs typeface="Times New Roman"/>
                <a:sym typeface="Times New Roman"/>
              </a:rPr>
              <a:t>Качественный анализ средств разработки ЭОР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7</a:t>
            </a:fld>
            <a:endParaRPr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7913820"/>
              </p:ext>
            </p:extLst>
          </p:nvPr>
        </p:nvGraphicFramePr>
        <p:xfrm>
          <a:off x="1523999" y="1923531"/>
          <a:ext cx="6096001" cy="1833880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1517073">
                  <a:extLst>
                    <a:ext uri="{9D8B030D-6E8A-4147-A177-3AD203B41FA5}">
                      <a16:colId xmlns:a16="http://schemas.microsoft.com/office/drawing/2014/main" val="3329136369"/>
                    </a:ext>
                  </a:extLst>
                </a:gridCol>
                <a:gridCol w="1144732">
                  <a:extLst>
                    <a:ext uri="{9D8B030D-6E8A-4147-A177-3AD203B41FA5}">
                      <a16:colId xmlns:a16="http://schemas.microsoft.com/office/drawing/2014/main" val="3400329138"/>
                    </a:ext>
                  </a:extLst>
                </a:gridCol>
                <a:gridCol w="1144732">
                  <a:extLst>
                    <a:ext uri="{9D8B030D-6E8A-4147-A177-3AD203B41FA5}">
                      <a16:colId xmlns:a16="http://schemas.microsoft.com/office/drawing/2014/main" val="26536773"/>
                    </a:ext>
                  </a:extLst>
                </a:gridCol>
                <a:gridCol w="1144732">
                  <a:extLst>
                    <a:ext uri="{9D8B030D-6E8A-4147-A177-3AD203B41FA5}">
                      <a16:colId xmlns:a16="http://schemas.microsoft.com/office/drawing/2014/main" val="4215315866"/>
                    </a:ext>
                  </a:extLst>
                </a:gridCol>
                <a:gridCol w="1144732">
                  <a:extLst>
                    <a:ext uri="{9D8B030D-6E8A-4147-A177-3AD203B41FA5}">
                      <a16:colId xmlns:a16="http://schemas.microsoft.com/office/drawing/2014/main" val="270243734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Средства разработки ЭОР</a:t>
                      </a:r>
                      <a:endParaRPr lang="ru-RU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Courselab</a:t>
                      </a:r>
                      <a:r>
                        <a:rPr lang="en-US" dirty="0" smtClean="0"/>
                        <a:t> (</a:t>
                      </a:r>
                      <a:r>
                        <a:rPr lang="en-US" dirty="0" err="1" smtClean="0"/>
                        <a:t>Webtutor</a:t>
                      </a:r>
                      <a:r>
                        <a:rPr lang="en-US" dirty="0" smtClean="0"/>
                        <a:t>)</a:t>
                      </a:r>
                      <a:endParaRPr lang="ru-RU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ISpring</a:t>
                      </a:r>
                      <a:r>
                        <a:rPr lang="en-US" dirty="0" smtClean="0"/>
                        <a:t> Suite</a:t>
                      </a:r>
                      <a:endParaRPr lang="ru-RU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eLearning Server 4G</a:t>
                      </a:r>
                      <a:endParaRPr lang="ru-RU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Moodle</a:t>
                      </a:r>
                      <a:endParaRPr lang="ru-RU" dirty="0"/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139234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Оценка</a:t>
                      </a:r>
                      <a:endParaRPr lang="ru-RU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35</a:t>
                      </a:r>
                      <a:endParaRPr lang="ru-RU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40</a:t>
                      </a:r>
                      <a:endParaRPr lang="ru-RU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34</a:t>
                      </a:r>
                      <a:endParaRPr lang="ru-RU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50</a:t>
                      </a:r>
                      <a:endParaRPr lang="ru-RU" dirty="0"/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9505644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Максимальный</a:t>
                      </a:r>
                      <a:r>
                        <a:rPr lang="ru-RU" baseline="0" dirty="0" smtClean="0"/>
                        <a:t> возможный балл</a:t>
                      </a:r>
                      <a:endParaRPr lang="ru-RU" dirty="0"/>
                    </a:p>
                  </a:txBody>
                  <a:tcPr>
                    <a:noFill/>
                  </a:tcPr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54</a:t>
                      </a:r>
                      <a:endParaRPr lang="ru-RU" dirty="0"/>
                    </a:p>
                  </a:txBody>
                  <a:tcPr anchor="ctr"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ru-RU" dirty="0"/>
                    </a:p>
                  </a:txBody>
                  <a:tcP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ru-RU" dirty="0"/>
                    </a:p>
                  </a:txBody>
                  <a:tcPr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ru-RU" dirty="0"/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89617566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/>
              <a:t>Результат</a:t>
            </a:r>
            <a:endParaRPr dirty="0"/>
          </a:p>
        </p:txBody>
      </p:sp>
      <p:sp>
        <p:nvSpPr>
          <p:cNvPr id="110" name="Google Shape;110;p2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8</a:t>
            </a:fld>
            <a:endParaRPr/>
          </a:p>
        </p:txBody>
      </p:sp>
      <p:pic>
        <p:nvPicPr>
          <p:cNvPr id="3" name="Рисунок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50840" y="1142894"/>
            <a:ext cx="7863990" cy="3395154"/>
          </a:xfrm>
          <a:prstGeom prst="rect">
            <a:avLst/>
          </a:prstGeom>
          <a:ln>
            <a:solidFill>
              <a:schemeClr val="tx1"/>
            </a:solidFill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208</TotalTime>
  <Words>271</Words>
  <Application>Microsoft Office PowerPoint</Application>
  <PresentationFormat>Экран (16:9)</PresentationFormat>
  <Paragraphs>75</Paragraphs>
  <Slides>8</Slides>
  <Notes>8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2" baseType="lpstr">
      <vt:lpstr>Arial</vt:lpstr>
      <vt:lpstr>Calibri</vt:lpstr>
      <vt:lpstr>Times New Roman</vt:lpstr>
      <vt:lpstr>Simple Light</vt:lpstr>
      <vt:lpstr>Разработка электронного образовательного ресурса по теме «Язык программирования Kotlin»</vt:lpstr>
      <vt:lpstr>Актуальность</vt:lpstr>
      <vt:lpstr>Предмет</vt:lpstr>
      <vt:lpstr>Цель</vt:lpstr>
      <vt:lpstr>Задачи</vt:lpstr>
      <vt:lpstr>Качественный анализ существующих ЭОР</vt:lpstr>
      <vt:lpstr>Качественный анализ средств разработки ЭОР</vt:lpstr>
      <vt:lpstr>Результат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Название ВКР</dc:title>
  <dc:creator>Иванов Дмитрий</dc:creator>
  <cp:lastModifiedBy>Иванов Дмитрий</cp:lastModifiedBy>
  <cp:revision>14</cp:revision>
  <dcterms:modified xsi:type="dcterms:W3CDTF">2021-05-27T23:09:49Z</dcterms:modified>
</cp:coreProperties>
</file>