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5"/>
    <p:restoredTop sz="95814"/>
  </p:normalViewPr>
  <p:slideViewPr>
    <p:cSldViewPr snapToGrid="0" snapToObjects="1">
      <p:cViewPr varScale="1">
        <p:scale>
          <a:sx n="93" d="100"/>
          <a:sy n="93" d="100"/>
        </p:scale>
        <p:origin x="240" y="6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
Второй уровень
Третий уровень
Четвертый уровень
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2/12/20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9257D04-7571-7B43-B4C9-B47B890A13A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589213" y="1634836"/>
            <a:ext cx="8915399" cy="3142545"/>
          </a:xfrm>
        </p:spPr>
        <p:txBody>
          <a:bodyPr>
            <a:normAutofit fontScale="90000"/>
          </a:bodyPr>
          <a:lstStyle/>
          <a:p>
            <a:r>
              <a:rPr lang="ru-RU" dirty="0"/>
              <a:t>Важные этапы в истории </a:t>
            </a:r>
            <a:r>
              <a:rPr lang="ru-RU"/>
              <a:t>развития информатики </a:t>
            </a:r>
            <a:r>
              <a:rPr lang="ru-RU" dirty="0"/>
              <a:t>и их социальные последствия 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DCA5D9F0-5BC4-8B44-A584-6BAD606C8F6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5266921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1A43712-2854-1D44-9399-871D270261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22799"/>
          </a:xfrm>
        </p:spPr>
        <p:txBody>
          <a:bodyPr>
            <a:normAutofit fontScale="90000"/>
          </a:bodyPr>
          <a:lstStyle/>
          <a:p>
            <a:r>
              <a:rPr lang="ru-RU" dirty="0"/>
              <a:t>Социальные последствия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6A7C914F-1D65-4E48-AA40-47275F73F00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83673" y="1717964"/>
            <a:ext cx="10520939" cy="4193258"/>
          </a:xfrm>
        </p:spPr>
        <p:txBody>
          <a:bodyPr>
            <a:normAutofit/>
          </a:bodyPr>
          <a:lstStyle/>
          <a:p>
            <a:r>
              <a:rPr lang="ru-RU" dirty="0"/>
              <a:t>Проблема адаптации людей с ограниченными физическими возможностями в современной информационной среде. В условиях развертывания информатизации общества необходим точный учет специфики физического начала каждой личности — лишь в этом случае новая информационная среда в принципе может снять проблему отклонения отдельно взятого человека от так называемого "стандарта". </a:t>
            </a:r>
          </a:p>
          <a:p>
            <a:r>
              <a:rPr lang="ru-RU" dirty="0"/>
              <a:t>Социально-психологические проблемы информатизации. У людей, как известно, различна психологическая устойчивость к процессам информатизации. Необходимо точное определение предельно допустимых нагрузок на психику у различных социальных групп в условиях стремительно возрастающих в современных условиях потоков информации.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2117787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46462D1-1380-1C49-B8EF-E65926602B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Социальные последствия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9AA6D8A-62C5-3C4A-A16A-524CD838D33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33055" y="2133600"/>
            <a:ext cx="10271557" cy="3777622"/>
          </a:xfrm>
        </p:spPr>
        <p:txBody>
          <a:bodyPr/>
          <a:lstStyle/>
          <a:p>
            <a:r>
              <a:rPr lang="ru-RU" dirty="0"/>
              <a:t>Проблема языковой коммуникации в условиях информатизации. Языковая коммуникация составляет ядро информатизации, поэтому ее электронные средства должны органически встраиваться в сеть естественно сложившейся для каждого человека языковой среды. В условиях России широкое распространение нерусифицированных программных средств, наличие позитивного общественного мнения о </a:t>
            </a:r>
            <a:r>
              <a:rPr lang="ru-RU"/>
              <a:t>нормальности подобной ситуации </a:t>
            </a:r>
            <a:r>
              <a:rPr lang="ru-RU" dirty="0"/>
              <a:t>— тяжелая по перспективным последствиям социальная проблема.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19864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DACE707-FC97-7743-8487-584C76CE7F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Содержание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14DEBDA8-D0FB-4A4A-B61C-232B063498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Информатика</a:t>
            </a:r>
          </a:p>
          <a:p>
            <a:r>
              <a:rPr lang="ru-RU" dirty="0"/>
              <a:t>Первый этап развития информатики </a:t>
            </a:r>
          </a:p>
          <a:p>
            <a:r>
              <a:rPr lang="ru-RU" dirty="0"/>
              <a:t>Второй  этап развития информатики </a:t>
            </a:r>
          </a:p>
          <a:p>
            <a:r>
              <a:rPr lang="ru-RU" dirty="0"/>
              <a:t>Третий этап развития информатики </a:t>
            </a:r>
          </a:p>
          <a:p>
            <a:r>
              <a:rPr lang="ru-RU" dirty="0"/>
              <a:t>Четвертый этап развития информатики </a:t>
            </a:r>
          </a:p>
          <a:p>
            <a:r>
              <a:rPr lang="ru-RU" dirty="0"/>
              <a:t>Пятый этап развития информатики </a:t>
            </a:r>
          </a:p>
          <a:p>
            <a:r>
              <a:rPr lang="ru-RU" dirty="0"/>
              <a:t>Социальные последствия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212680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D98CE55-4EBC-6A43-B890-C67B002E7D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78217"/>
          </a:xfrm>
        </p:spPr>
        <p:txBody>
          <a:bodyPr/>
          <a:lstStyle/>
          <a:p>
            <a:r>
              <a:rPr lang="ru-RU" dirty="0"/>
              <a:t>Информатика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3FA55425-27B7-2640-9277-8D5E26A00F5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302327"/>
            <a:ext cx="8915400" cy="4608895"/>
          </a:xfrm>
        </p:spPr>
        <p:txBody>
          <a:bodyPr/>
          <a:lstStyle/>
          <a:p>
            <a:r>
              <a:rPr lang="ru-RU" dirty="0"/>
              <a:t>Термин информатика (</a:t>
            </a:r>
            <a:r>
              <a:rPr lang="ru-RU" dirty="0" err="1"/>
              <a:t>informatique</a:t>
            </a:r>
            <a:r>
              <a:rPr lang="ru-RU" dirty="0"/>
              <a:t>) возник в 60-х гг. XX века во Франции для названия области, занимающейся автоматизированной обработкой информации с помощью электронных вычислительных машин. Французский термин образован путем слияния слов </a:t>
            </a:r>
            <a:r>
              <a:rPr lang="ru-RU" dirty="0" err="1"/>
              <a:t>information</a:t>
            </a:r>
            <a:r>
              <a:rPr lang="ru-RU" dirty="0"/>
              <a:t> («информация») и </a:t>
            </a:r>
            <a:r>
              <a:rPr lang="ru-RU" dirty="0" err="1"/>
              <a:t>automatique</a:t>
            </a:r>
            <a:r>
              <a:rPr lang="ru-RU" dirty="0"/>
              <a:t> («автоматика») и дословно означает «информационная автоматика». Широко распространён также англоязычный вариант этого термина </a:t>
            </a:r>
            <a:r>
              <a:rPr lang="ru-RU" dirty="0" err="1"/>
              <a:t>computer</a:t>
            </a:r>
            <a:r>
              <a:rPr lang="ru-RU" dirty="0"/>
              <a:t> </a:t>
            </a:r>
            <a:r>
              <a:rPr lang="ru-RU" dirty="0" err="1"/>
              <a:t>science</a:t>
            </a:r>
            <a:r>
              <a:rPr lang="ru-RU" dirty="0"/>
              <a:t>, что означает буквально «компьютерная наука». </a:t>
            </a:r>
          </a:p>
          <a:p>
            <a:r>
              <a:rPr lang="ru-RU" dirty="0"/>
              <a:t>Информатика –это область человеческой деятельности, связанная с процессами преобразования информации с помощью компьютеров и их взаимодействием со средой применения.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520099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463E9D2-B0E7-9446-A3EE-D7FA99E7FD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04109" y="624110"/>
            <a:ext cx="9800503" cy="1280890"/>
          </a:xfrm>
        </p:spPr>
        <p:txBody>
          <a:bodyPr>
            <a:normAutofit fontScale="90000"/>
          </a:bodyPr>
          <a:lstStyle/>
          <a:p>
            <a:r>
              <a:rPr lang="ru-RU" dirty="0"/>
              <a:t>Первый этап развития информатики  (до 1955 года) 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CF01F63-2DDD-A34D-95F3-E4A2EE6CE11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08364" y="2133600"/>
            <a:ext cx="10396248" cy="3777622"/>
          </a:xfrm>
        </p:spPr>
        <p:txBody>
          <a:bodyPr>
            <a:normAutofit fontScale="92500" lnSpcReduction="20000"/>
          </a:bodyPr>
          <a:lstStyle/>
          <a:p>
            <a:r>
              <a:rPr lang="ru-RU" dirty="0"/>
              <a:t>За точку отсчета эры ЭВМ принимается 1946 год, когда началась опытная эксплуатация первых опытных образцов вычислительных машин. Известны также данные о первых из них: общая масса - 30 тонн, число электронных ламп - 18 тыс., потребляемая мощность - 150 квт.(мощность достаточная для небольшого завода), объем памяти - 20 10-ти разрядных чисел, время выполнения операции: сложения - 0,0002 с., умножения - 0,0028 с. Числа в ЭВМ вводились с помощью перфокарт и набора переключателей, а программа задавалась соединением гнезд на специальных наборных платах. Производительность этой гигантской ЭВМ была ниже, чем карманного калькулятора "Электроника МК-54". </a:t>
            </a:r>
          </a:p>
          <a:p>
            <a:r>
              <a:rPr lang="ru-RU" dirty="0"/>
              <a:t>!  Ламповые ЭВМ имели большие габариты и массу, потребляли много энергии и были очень дорогостоящими, что резко сужало круг пользователей ЭВМ, а следовательно, объем производства этих машин. Основными их пользователями были ученые, решавшие наиболее актуальные научно-технические задачи, связанные с развитием реактивной авиации, ракетостроения и т. д. Увеличению количества решаемых задач препятствовали низкая надежность, ограниченность их ресурсов и чрезвычайно трудоемкий процесс подготовки, ввод и отладка программ, написанных на языке машинных команд.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256694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8FE790B-7383-9B49-92B1-0447D7D58F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17965" y="624110"/>
            <a:ext cx="9786648" cy="1280890"/>
          </a:xfrm>
        </p:spPr>
        <p:txBody>
          <a:bodyPr>
            <a:normAutofit fontScale="90000"/>
          </a:bodyPr>
          <a:lstStyle/>
          <a:p>
            <a:r>
              <a:rPr lang="ru-RU" dirty="0"/>
              <a:t>Второй этап развития информатики  (1955 - 1965) 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0262F814-7B89-054F-BC4D-12830606A6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52945" y="2133600"/>
            <a:ext cx="10451667" cy="4461164"/>
          </a:xfrm>
        </p:spPr>
        <p:txBody>
          <a:bodyPr>
            <a:normAutofit/>
          </a:bodyPr>
          <a:lstStyle/>
          <a:p>
            <a:r>
              <a:rPr lang="ru-RU" dirty="0"/>
              <a:t>Развитие электроники привело к изобретению нового полупроводникового устройства - транзистора, который заменил лампы. Появление ЭВМ, построенных на транзисторах, привело к уменьшению их габаритов, массы, </a:t>
            </a:r>
            <a:r>
              <a:rPr lang="ru-RU" dirty="0" err="1"/>
              <a:t>энергозатрат</a:t>
            </a:r>
            <a:r>
              <a:rPr lang="ru-RU" dirty="0"/>
              <a:t> и стоимости, а также к увеличению их надежности и производительности. Это сразу расширило круг пользователей и, следовательно, номенклатуру решаемых задач. Стали создавать алгоритмические языки для инженерно-технических и экономических задач. </a:t>
            </a:r>
          </a:p>
          <a:p>
            <a:r>
              <a:rPr lang="ru-RU" dirty="0"/>
              <a:t>!  Первые ОС просто автоматизировали работу оператора ЭВМ, связанную с выполнением задания пользователя: ввод в ЭВМ текста программы, вызов нужного транслятора, вызов необходимых библиотечных программ и т.д. Теперь же вместе с программой и данными в ЭВМ вводится еще и инструкция, где перечисляются этапы обработки и приводится ряд сведений о программе и ее авторе. Затем в ЭВМ стали вводить сразу по несколько заданий пользователей (пакет заданий), ОС стали распределять ресурсы ЭВМ между этими заданиями - появился мультипрограммный режим обработки.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038908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0424D9A-E783-B64E-8056-EAC88E1616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01091" y="624110"/>
            <a:ext cx="9703521" cy="1280890"/>
          </a:xfrm>
        </p:spPr>
        <p:txBody>
          <a:bodyPr>
            <a:normAutofit fontScale="90000"/>
          </a:bodyPr>
          <a:lstStyle/>
          <a:p>
            <a:r>
              <a:rPr lang="ru-RU" dirty="0"/>
              <a:t>Третий этап развития информатики  (1965 - 1970) 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08B6BB05-E4D8-7A4B-B748-0E842CFFF9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51164" y="2133600"/>
            <a:ext cx="10853448" cy="4100290"/>
          </a:xfrm>
        </p:spPr>
        <p:txBody>
          <a:bodyPr/>
          <a:lstStyle/>
          <a:p>
            <a:r>
              <a:rPr lang="ru-RU" dirty="0"/>
              <a:t>Увеличение быстродействия и надежности полупроводниковых схем, а также уменьшения их габаритов, потребляемой мощности и стоимости удалось добиться за счет создания технологии производства интегральных схем (ИС), состоящих из десятка электронных элементов, образованных в прямоугольной пластине кремния с длиной стороны не более 1см. </a:t>
            </a:r>
          </a:p>
          <a:p>
            <a:r>
              <a:rPr lang="ru-RU" dirty="0"/>
              <a:t>Это позволило не только повысить производительность и снизить стоимость больших ЭВМ, но и создать малые, простые, дешевые и надежные машины-</a:t>
            </a:r>
            <a:r>
              <a:rPr lang="ru-RU" dirty="0" err="1"/>
              <a:t>мини-ЭВМ</a:t>
            </a:r>
            <a:r>
              <a:rPr lang="ru-RU" dirty="0"/>
              <a:t> (СМ-1420 и т.д.). </a:t>
            </a:r>
            <a:r>
              <a:rPr lang="ru-RU" dirty="0" err="1"/>
              <a:t>Мини-ЭВМ</a:t>
            </a:r>
            <a:r>
              <a:rPr lang="ru-RU" dirty="0"/>
              <a:t> первоначально предназначались для замены аппаратно-реализованных контролеров (устройств управления) в контуре управления каким-либо объектом.</a:t>
            </a:r>
          </a:p>
        </p:txBody>
      </p:sp>
    </p:spTree>
    <p:extLst>
      <p:ext uri="{BB962C8B-B14F-4D97-AF65-F5344CB8AC3E}">
        <p14:creationId xmlns:p14="http://schemas.microsoft.com/office/powerpoint/2010/main" val="283701418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78E744A-B325-AD45-B334-45551E5F1F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 flipV="1">
            <a:off x="2592925" y="540327"/>
            <a:ext cx="8911687" cy="83783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FE0AA33-31F3-1748-B36A-1CFA0C53197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02327" y="872836"/>
            <a:ext cx="10202285" cy="5038386"/>
          </a:xfrm>
        </p:spPr>
        <p:txBody>
          <a:bodyPr/>
          <a:lstStyle/>
          <a:p>
            <a:r>
              <a:rPr lang="ru-RU" dirty="0"/>
              <a:t>Организации, покупавшие </a:t>
            </a:r>
            <a:r>
              <a:rPr lang="ru-RU" dirty="0" err="1"/>
              <a:t>мини-ЭВМ</a:t>
            </a:r>
            <a:r>
              <a:rPr lang="ru-RU" dirty="0"/>
              <a:t> для создания контроллеров, довольно быстро поняли, что, обладая функциональной избыточностью, </a:t>
            </a:r>
            <a:r>
              <a:rPr lang="ru-RU" dirty="0" err="1"/>
              <a:t>мини-ЭВМ</a:t>
            </a:r>
            <a:r>
              <a:rPr lang="ru-RU" dirty="0"/>
              <a:t> может решать и вычислительные задачи традиционные для больших ЭВМ. Простота обслуживания </a:t>
            </a:r>
            <a:r>
              <a:rPr lang="ru-RU" dirty="0" err="1"/>
              <a:t>мини-ЭВМ</a:t>
            </a:r>
            <a:r>
              <a:rPr lang="ru-RU" dirty="0"/>
              <a:t>, их сравнительно низкая стоимость и малые габариты позволяли снабдить этими машинами небольшие коллективы исследователей, разработчиков- экспериментаторов и т.д., т.е., дать прямо в руки пользователей ЭВМ. </a:t>
            </a:r>
          </a:p>
          <a:p>
            <a:r>
              <a:rPr lang="ru-RU" dirty="0"/>
              <a:t>В начале 70-х годов с термином </a:t>
            </a:r>
            <a:r>
              <a:rPr lang="ru-RU" dirty="0" err="1"/>
              <a:t>мини-ЭВМ</a:t>
            </a:r>
            <a:r>
              <a:rPr lang="ru-RU" dirty="0"/>
              <a:t> связывали уже два существенно различных типа средств вычислительной техники: </a:t>
            </a:r>
          </a:p>
          <a:p>
            <a:r>
              <a:rPr lang="ru-RU" dirty="0"/>
              <a:t>- универсальный блок обработки данных и выдачи управляющих сигналов, серийно выпускаемых для применения в различных специализированных системах контроля и управления; </a:t>
            </a:r>
          </a:p>
          <a:p>
            <a:r>
              <a:rPr lang="ru-RU" dirty="0"/>
              <a:t>- небольших габаритов универсальную ЭВМ, проблемно-ориентированную пользователем на решение ограниченного круга задач в рамках одной лаборатории, тех. участка и т.д., т.е., задач, в решении которых оказывались заинтересованы 10-20 человек, работавших над одной проблемой.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016535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E9B8152-D61D-9F46-98E9-07EFB4EC2C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59527" y="624110"/>
            <a:ext cx="9745085" cy="1280890"/>
          </a:xfrm>
        </p:spPr>
        <p:txBody>
          <a:bodyPr>
            <a:normAutofit fontScale="90000"/>
          </a:bodyPr>
          <a:lstStyle/>
          <a:p>
            <a:r>
              <a:rPr lang="ru-RU" dirty="0"/>
              <a:t>Четвертый этап развития информатики  (1970 - 1978) 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3EFA867-9DA9-FD41-AD05-116AF9B7B2B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68582" y="1759527"/>
            <a:ext cx="10036030" cy="4151695"/>
          </a:xfrm>
        </p:spPr>
        <p:txBody>
          <a:bodyPr>
            <a:normAutofit lnSpcReduction="10000"/>
          </a:bodyPr>
          <a:lstStyle/>
          <a:p>
            <a:r>
              <a:rPr lang="ru-RU" dirty="0"/>
              <a:t>Успехи в развитии электроники привели к созданию больших интегральных схем (БИС), где в одном кристалле размещалось несколько десятков тысяч электронных элементов. Это позволило разработать более дешевые ЭВМ, имеющие большую память и меньший цикл выполнения команд: стоимость байта памяти и одной машинной операции резко снизилась. Но, так как затраты на программирование почти не сокращались, то на первый план вышла задача экономии человеческих, а не машинных ресурсов. </a:t>
            </a:r>
          </a:p>
          <a:p>
            <a:r>
              <a:rPr lang="ru-RU" dirty="0"/>
              <a:t>!  Разрабатывались новые ОС, позволяющие программистам отлаживать свои программы прямо за дисплеем ЭВМ и ускоряло разработку программ. Это полностью противоречило концепциям первых этапов информационной технологии: "процессор выполняет лишь ту часть работы по обработке данных, которую принципиально выполнить не могут люди, т.е., массовый счет" . Стала прослеживаться другая тенденция: "все, что могут делать машины, должны делать машины; люди выполняют лишь ту часть работы, которую нельзя автоматизировать".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5072921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8D2BA6B-0E19-7946-8BB5-3BA0B3459C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161309" y="624110"/>
            <a:ext cx="9343303" cy="1280890"/>
          </a:xfrm>
        </p:spPr>
        <p:txBody>
          <a:bodyPr>
            <a:normAutofit fontScale="90000"/>
          </a:bodyPr>
          <a:lstStyle/>
          <a:p>
            <a:r>
              <a:rPr lang="ru-RU" dirty="0"/>
              <a:t>Пятый этап развития информатики  (1978 – наше время) 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3A730726-85FE-724B-B762-3E6CBC4AB1F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45127" y="1787236"/>
            <a:ext cx="10659485" cy="4267200"/>
          </a:xfrm>
        </p:spPr>
        <p:txBody>
          <a:bodyPr/>
          <a:lstStyle/>
          <a:p>
            <a:r>
              <a:rPr lang="ru-RU" dirty="0"/>
              <a:t>«компьютерная» технология, основным инструментарием которой является персональный компьютер с широким спектром стандартных программных продуктов разного назначения. На этом этапе происходит процесс персонализации АСУ (создание систем поддержки принятия решения для разных специалистов). В связи с переходом на микропроцессорную технологию существенным изменениям подвергается бытовая техника, приборы связи и коммуникации, оргтехника. Начинают широко развиваться компьютерные сети (локальные и глобальные). </a:t>
            </a:r>
          </a:p>
          <a:p>
            <a:r>
              <a:rPr lang="ru-RU" dirty="0"/>
              <a:t>Наблюдается так называемая компьютеризация общества. Под этим термином понимают задачи массового внедрения компьютеров во все области жизни людей, а также последствия, которые будут вызваны этим массовым внедрением компьютеров. </a:t>
            </a:r>
          </a:p>
        </p:txBody>
      </p:sp>
    </p:spTree>
    <p:extLst>
      <p:ext uri="{BB962C8B-B14F-4D97-AF65-F5344CB8AC3E}">
        <p14:creationId xmlns:p14="http://schemas.microsoft.com/office/powerpoint/2010/main" val="2596587554"/>
      </p:ext>
    </p:extLst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Легкий дым</Template>
  <TotalTime>12</TotalTime>
  <Words>886</Words>
  <Application>Microsoft Macintosh PowerPoint</Application>
  <PresentationFormat>Широкоэкранный</PresentationFormat>
  <Paragraphs>36</Paragraphs>
  <Slides>11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5" baseType="lpstr">
      <vt:lpstr>Arial</vt:lpstr>
      <vt:lpstr>Century Gothic</vt:lpstr>
      <vt:lpstr>Wingdings 3</vt:lpstr>
      <vt:lpstr>Легкий дым</vt:lpstr>
      <vt:lpstr>Важные этапы в истории развития информатики и их социальные последствия </vt:lpstr>
      <vt:lpstr>Содержание</vt:lpstr>
      <vt:lpstr>Информатика</vt:lpstr>
      <vt:lpstr>Первый этап развития информатики  (до 1955 года)  </vt:lpstr>
      <vt:lpstr>Второй этап развития информатики  (1955 - 1965)  </vt:lpstr>
      <vt:lpstr>Третий этап развития информатики  (1965 - 1970)  </vt:lpstr>
      <vt:lpstr>Презентация PowerPoint</vt:lpstr>
      <vt:lpstr>Четвертый этап развития информатики  (1970 - 1978)  </vt:lpstr>
      <vt:lpstr>Пятый этап развития информатики  (1978 – наше время)  </vt:lpstr>
      <vt:lpstr>Социальные последствия</vt:lpstr>
      <vt:lpstr>Социальные последствия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Важные этапы в истории развития информатики и их социальные последствия </dc:title>
  <dc:creator>Microsoft Office User</dc:creator>
  <cp:lastModifiedBy>Microsoft Office User</cp:lastModifiedBy>
  <cp:revision>3</cp:revision>
  <dcterms:created xsi:type="dcterms:W3CDTF">2020-02-12T14:36:51Z</dcterms:created>
  <dcterms:modified xsi:type="dcterms:W3CDTF">2020-02-12T14:51:11Z</dcterms:modified>
</cp:coreProperties>
</file>

<file path=docProps/thumbnail.jpeg>
</file>