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Roboto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Roboto-boldItalic.fntdata"/><Relationship Id="rId9" Type="http://schemas.openxmlformats.org/officeDocument/2006/relationships/font" Target="fonts/Roboto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Roboto-regular.fntdata"/><Relationship Id="rId8" Type="http://schemas.openxmlformats.org/officeDocument/2006/relationships/font" Target="fonts/Roboto-bold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30325" y="32225"/>
            <a:ext cx="9101400" cy="431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600">
                <a:latin typeface="Roboto"/>
                <a:ea typeface="Roboto"/>
                <a:cs typeface="Roboto"/>
                <a:sym typeface="Roboto"/>
              </a:rPr>
              <a:t>В</a:t>
            </a:r>
            <a:r>
              <a:rPr b="1" lang="ru" sz="1600">
                <a:latin typeface="Roboto"/>
                <a:ea typeface="Roboto"/>
                <a:cs typeface="Roboto"/>
                <a:sym typeface="Roboto"/>
              </a:rPr>
              <a:t>ажнейшие этапы в истории развития информатики и их социальные последствия</a:t>
            </a:r>
            <a:endParaRPr b="1" sz="1600"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5" name="Google Shape;55;p13"/>
          <p:cNvSpPr/>
          <p:nvPr/>
        </p:nvSpPr>
        <p:spPr>
          <a:xfrm>
            <a:off x="142275" y="853701"/>
            <a:ext cx="2439000" cy="1326600"/>
          </a:xfrm>
          <a:prstGeom prst="roundRect">
            <a:avLst>
              <a:gd fmla="val 16667" name="adj"/>
            </a:avLst>
          </a:prstGeom>
          <a:solidFill>
            <a:schemeClr val="lt1"/>
          </a:solidFill>
          <a:ln cap="flat" cmpd="sng" w="19050">
            <a:solidFill>
              <a:schemeClr val="accent1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t" bIns="0" lIns="7200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С созданием первых электронных вычислительных машин, таких как ENIAC, информатика начинает развиваться как наука.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Социальные последствия: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89999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Терапевтические и военные применения, что изменило подход к обработке данных.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Google Shape;56;p13"/>
          <p:cNvSpPr/>
          <p:nvPr/>
        </p:nvSpPr>
        <p:spPr>
          <a:xfrm>
            <a:off x="2984150" y="853700"/>
            <a:ext cx="2812800" cy="1206300"/>
          </a:xfrm>
          <a:prstGeom prst="roundRect">
            <a:avLst>
              <a:gd fmla="val 16667" name="adj"/>
            </a:avLst>
          </a:prstGeom>
          <a:solidFill>
            <a:schemeClr val="lt1"/>
          </a:solidFill>
          <a:ln cap="flat" cmpd="sng" w="19050">
            <a:solidFill>
              <a:schemeClr val="accent1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t" bIns="0" lIns="7200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Появление языков, как FORTRAN и COBOL. Это способствовало стандартизации программирования, что сделало его доступным для большего числа людей.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Социальные последствия:</a:t>
            </a:r>
            <a:endParaRPr b="1"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89999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Ускорение автоматизации бизнес процессов.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7" name="Google Shape;57;p13"/>
          <p:cNvSpPr/>
          <p:nvPr/>
        </p:nvSpPr>
        <p:spPr>
          <a:xfrm>
            <a:off x="6199900" y="853700"/>
            <a:ext cx="2693700" cy="1206300"/>
          </a:xfrm>
          <a:prstGeom prst="roundRect">
            <a:avLst>
              <a:gd fmla="val 16667" name="adj"/>
            </a:avLst>
          </a:prstGeom>
          <a:solidFill>
            <a:schemeClr val="lt1"/>
          </a:solidFill>
          <a:ln cap="flat" cmpd="sng" w="19050">
            <a:solidFill>
              <a:schemeClr val="accent1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t" bIns="0" lIns="7200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Внедрение мини- и мэйнфреймов, развитие ARPANET. Это привело к доступности вычислительных ресурсов и началу цифровой коммуникации.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Социальные последствия:</a:t>
            </a:r>
            <a:endParaRPr b="1"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89999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Рост информационного общества и изменение форм телекоммуникаций.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Google Shape;58;p13"/>
          <p:cNvSpPr/>
          <p:nvPr/>
        </p:nvSpPr>
        <p:spPr>
          <a:xfrm>
            <a:off x="6199900" y="2572580"/>
            <a:ext cx="2693700" cy="1037700"/>
          </a:xfrm>
          <a:prstGeom prst="roundRect">
            <a:avLst>
              <a:gd fmla="val 16667" name="adj"/>
            </a:avLst>
          </a:prstGeom>
          <a:solidFill>
            <a:schemeClr val="lt1"/>
          </a:solidFill>
          <a:ln cap="flat" cmpd="sng" w="19050">
            <a:solidFill>
              <a:schemeClr val="accent1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t" bIns="0" lIns="7200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</a:rPr>
              <a:t>Появление ПК, таких как Altair 8800 и Apple I.</a:t>
            </a:r>
            <a:endParaRPr sz="10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chemeClr val="dk1"/>
                </a:solidFill>
              </a:rPr>
              <a:t>Социальные последствия:</a:t>
            </a:r>
            <a:endParaRPr b="1" sz="1000">
              <a:solidFill>
                <a:schemeClr val="dk1"/>
              </a:solidFill>
            </a:endParaRPr>
          </a:p>
          <a:p>
            <a:pPr indent="0" lvl="0" marL="89999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</a:rPr>
              <a:t>Демократизация вычислительной техники, появление новых профессий и изменение стиля жизни.</a:t>
            </a:r>
            <a:endParaRPr sz="1000">
              <a:solidFill>
                <a:schemeClr val="dk1"/>
              </a:solidFill>
            </a:endParaRPr>
          </a:p>
        </p:txBody>
      </p:sp>
      <p:sp>
        <p:nvSpPr>
          <p:cNvPr id="59" name="Google Shape;59;p13"/>
          <p:cNvSpPr/>
          <p:nvPr/>
        </p:nvSpPr>
        <p:spPr>
          <a:xfrm>
            <a:off x="3301450" y="2573380"/>
            <a:ext cx="2495400" cy="1037700"/>
          </a:xfrm>
          <a:prstGeom prst="roundRect">
            <a:avLst>
              <a:gd fmla="val 16667" name="adj"/>
            </a:avLst>
          </a:prstGeom>
          <a:solidFill>
            <a:schemeClr val="lt1"/>
          </a:solidFill>
          <a:ln cap="flat" cmpd="sng" w="19050">
            <a:solidFill>
              <a:schemeClr val="accent1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t" bIns="0" lIns="7200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Начало широкого использования Интернета.</a:t>
            </a:r>
            <a:endParaRPr sz="10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Социальные последствия: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89999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Глобализация, доступ к информации и новые способы общения.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0" name="Google Shape;60;p13"/>
          <p:cNvSpPr/>
          <p:nvPr/>
        </p:nvSpPr>
        <p:spPr>
          <a:xfrm>
            <a:off x="227650" y="2570686"/>
            <a:ext cx="2693700" cy="1037700"/>
          </a:xfrm>
          <a:prstGeom prst="roundRect">
            <a:avLst>
              <a:gd fmla="val 16667" name="adj"/>
            </a:avLst>
          </a:prstGeom>
          <a:solidFill>
            <a:schemeClr val="lt1"/>
          </a:solidFill>
          <a:ln cap="flat" cmpd="sng" w="19050">
            <a:solidFill>
              <a:schemeClr val="accent1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t" bIns="0" lIns="7200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Разработка HTML и браузеров.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Социальные последствия:</a:t>
            </a:r>
            <a:endParaRPr b="1"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Революция в бизнесе, появления новых моделей продажи и рекламы, как и преобразование досуга с помощью онлайн-ресурсов.</a:t>
            </a:r>
            <a:endParaRPr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1" name="Google Shape;61;p13"/>
          <p:cNvSpPr/>
          <p:nvPr/>
        </p:nvSpPr>
        <p:spPr>
          <a:xfrm>
            <a:off x="227650" y="4041849"/>
            <a:ext cx="2693700" cy="1037700"/>
          </a:xfrm>
          <a:prstGeom prst="roundRect">
            <a:avLst>
              <a:gd fmla="val 16667" name="adj"/>
            </a:avLst>
          </a:prstGeom>
          <a:solidFill>
            <a:schemeClr val="lt1"/>
          </a:solidFill>
          <a:ln cap="flat" cmpd="sng" w="19050">
            <a:solidFill>
              <a:schemeClr val="accent1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t" bIns="0" lIns="7200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Появление смартфонов и облачных сервисов.</a:t>
            </a:r>
            <a:b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</a:br>
            <a:r>
              <a:rPr b="1"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Социальные последствия:</a:t>
            </a:r>
            <a:endParaRPr b="1"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89999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Изменение взаимодействия с информацией, увеличение мобильности работы и жизни.</a:t>
            </a:r>
            <a:endParaRPr sz="1000">
              <a:solidFill>
                <a:schemeClr val="dk1"/>
              </a:solidFill>
            </a:endParaRPr>
          </a:p>
        </p:txBody>
      </p:sp>
      <p:grpSp>
        <p:nvGrpSpPr>
          <p:cNvPr id="62" name="Google Shape;62;p13"/>
          <p:cNvGrpSpPr/>
          <p:nvPr/>
        </p:nvGrpSpPr>
        <p:grpSpPr>
          <a:xfrm>
            <a:off x="5898243" y="3073069"/>
            <a:ext cx="200268" cy="36700"/>
            <a:chOff x="5923396" y="2779669"/>
            <a:chExt cx="200268" cy="36700"/>
          </a:xfrm>
        </p:grpSpPr>
        <p:sp>
          <p:nvSpPr>
            <p:cNvPr id="63" name="Google Shape;63;p13"/>
            <p:cNvSpPr/>
            <p:nvPr/>
          </p:nvSpPr>
          <p:spPr>
            <a:xfrm rot="10800000">
              <a:off x="6088564" y="27796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4" name="Google Shape;64;p13"/>
            <p:cNvSpPr/>
            <p:nvPr/>
          </p:nvSpPr>
          <p:spPr>
            <a:xfrm rot="10800000">
              <a:off x="6006275" y="27812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5" name="Google Shape;65;p13"/>
            <p:cNvSpPr/>
            <p:nvPr/>
          </p:nvSpPr>
          <p:spPr>
            <a:xfrm rot="10800000">
              <a:off x="5923396" y="27812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66" name="Google Shape;66;p13"/>
          <p:cNvGrpSpPr/>
          <p:nvPr/>
        </p:nvGrpSpPr>
        <p:grpSpPr>
          <a:xfrm>
            <a:off x="3011266" y="3109769"/>
            <a:ext cx="200268" cy="36700"/>
            <a:chOff x="3085381" y="2778869"/>
            <a:chExt cx="200268" cy="36700"/>
          </a:xfrm>
        </p:grpSpPr>
        <p:sp>
          <p:nvSpPr>
            <p:cNvPr id="67" name="Google Shape;67;p13"/>
            <p:cNvSpPr/>
            <p:nvPr/>
          </p:nvSpPr>
          <p:spPr>
            <a:xfrm rot="10800000">
              <a:off x="3250550" y="27788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8" name="Google Shape;68;p13"/>
            <p:cNvSpPr/>
            <p:nvPr/>
          </p:nvSpPr>
          <p:spPr>
            <a:xfrm rot="10800000">
              <a:off x="3168261" y="27804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9" name="Google Shape;69;p13"/>
            <p:cNvSpPr/>
            <p:nvPr/>
          </p:nvSpPr>
          <p:spPr>
            <a:xfrm rot="10800000">
              <a:off x="3085381" y="27804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70" name="Google Shape;70;p13"/>
          <p:cNvSpPr/>
          <p:nvPr/>
        </p:nvSpPr>
        <p:spPr>
          <a:xfrm>
            <a:off x="3364625" y="4041851"/>
            <a:ext cx="2693700" cy="1037700"/>
          </a:xfrm>
          <a:prstGeom prst="roundRect">
            <a:avLst>
              <a:gd fmla="val 16667" name="adj"/>
            </a:avLst>
          </a:prstGeom>
          <a:solidFill>
            <a:schemeClr val="lt1"/>
          </a:solidFill>
          <a:ln cap="flat" cmpd="sng" w="19050">
            <a:solidFill>
              <a:schemeClr val="accent1"/>
            </a:solidFill>
            <a:prstDash val="lgDash"/>
            <a:round/>
            <a:headEnd len="sm" w="sm" type="none"/>
            <a:tailEnd len="sm" w="sm" type="none"/>
          </a:ln>
        </p:spPr>
        <p:txBody>
          <a:bodyPr anchorCtr="0" anchor="t" bIns="0" lIns="72000" spcFirstLastPara="1" rIns="0" wrap="square" tIns="0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Развитие ИИ, машинного обучения и анализа больших данных.</a:t>
            </a:r>
            <a:b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</a:br>
            <a:r>
              <a:rPr b="1"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Социальные последствия:</a:t>
            </a:r>
            <a:endParaRPr b="1" sz="1000">
              <a:solidFill>
                <a:schemeClr val="dk1"/>
              </a:solidFill>
              <a:latin typeface="Roboto"/>
              <a:ea typeface="Roboto"/>
              <a:cs typeface="Roboto"/>
              <a:sym typeface="Roboto"/>
            </a:endParaRPr>
          </a:p>
          <a:p>
            <a:pPr indent="0" lvl="0" marL="89999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Новые вызовы для общества, вопросы этики и прав человека, а также автоматизация труда.</a:t>
            </a:r>
            <a:endParaRPr sz="1000">
              <a:solidFill>
                <a:schemeClr val="dk1"/>
              </a:solidFill>
            </a:endParaRPr>
          </a:p>
        </p:txBody>
      </p:sp>
      <p:grpSp>
        <p:nvGrpSpPr>
          <p:cNvPr id="71" name="Google Shape;71;p13"/>
          <p:cNvGrpSpPr/>
          <p:nvPr/>
        </p:nvGrpSpPr>
        <p:grpSpPr>
          <a:xfrm>
            <a:off x="3042854" y="4542349"/>
            <a:ext cx="200268" cy="36700"/>
            <a:chOff x="3085381" y="2778869"/>
            <a:chExt cx="200268" cy="36700"/>
          </a:xfrm>
        </p:grpSpPr>
        <p:sp>
          <p:nvSpPr>
            <p:cNvPr id="72" name="Google Shape;72;p13"/>
            <p:cNvSpPr/>
            <p:nvPr/>
          </p:nvSpPr>
          <p:spPr>
            <a:xfrm rot="10800000">
              <a:off x="3250550" y="27788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3" name="Google Shape;73;p13"/>
            <p:cNvSpPr/>
            <p:nvPr/>
          </p:nvSpPr>
          <p:spPr>
            <a:xfrm rot="10800000">
              <a:off x="3168261" y="27804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4" name="Google Shape;74;p13"/>
            <p:cNvSpPr/>
            <p:nvPr/>
          </p:nvSpPr>
          <p:spPr>
            <a:xfrm rot="10800000">
              <a:off x="3085381" y="27804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75" name="Google Shape;75;p13"/>
          <p:cNvGrpSpPr/>
          <p:nvPr/>
        </p:nvGrpSpPr>
        <p:grpSpPr>
          <a:xfrm>
            <a:off x="5898293" y="1467904"/>
            <a:ext cx="200268" cy="36700"/>
            <a:chOff x="5923396" y="2779669"/>
            <a:chExt cx="200268" cy="36700"/>
          </a:xfrm>
        </p:grpSpPr>
        <p:sp>
          <p:nvSpPr>
            <p:cNvPr id="76" name="Google Shape;76;p13"/>
            <p:cNvSpPr/>
            <p:nvPr/>
          </p:nvSpPr>
          <p:spPr>
            <a:xfrm rot="10800000">
              <a:off x="6088564" y="27796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7" name="Google Shape;77;p13"/>
            <p:cNvSpPr/>
            <p:nvPr/>
          </p:nvSpPr>
          <p:spPr>
            <a:xfrm rot="10800000">
              <a:off x="6006275" y="27812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8" name="Google Shape;78;p13"/>
            <p:cNvSpPr/>
            <p:nvPr/>
          </p:nvSpPr>
          <p:spPr>
            <a:xfrm rot="10800000">
              <a:off x="5923396" y="27812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79" name="Google Shape;79;p13"/>
          <p:cNvGrpSpPr/>
          <p:nvPr/>
        </p:nvGrpSpPr>
        <p:grpSpPr>
          <a:xfrm>
            <a:off x="2682593" y="1467904"/>
            <a:ext cx="200268" cy="36700"/>
            <a:chOff x="5923396" y="2779669"/>
            <a:chExt cx="200268" cy="36700"/>
          </a:xfrm>
        </p:grpSpPr>
        <p:sp>
          <p:nvSpPr>
            <p:cNvPr id="80" name="Google Shape;80;p13"/>
            <p:cNvSpPr/>
            <p:nvPr/>
          </p:nvSpPr>
          <p:spPr>
            <a:xfrm rot="10800000">
              <a:off x="6088564" y="27796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1" name="Google Shape;81;p13"/>
            <p:cNvSpPr/>
            <p:nvPr/>
          </p:nvSpPr>
          <p:spPr>
            <a:xfrm rot="10800000">
              <a:off x="6006275" y="27812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2" name="Google Shape;82;p13"/>
            <p:cNvSpPr/>
            <p:nvPr/>
          </p:nvSpPr>
          <p:spPr>
            <a:xfrm rot="10800000">
              <a:off x="5923396" y="2781269"/>
              <a:ext cx="35100" cy="35100"/>
            </a:xfrm>
            <a:prstGeom prst="ellipse">
              <a:avLst/>
            </a:prstGeom>
            <a:solidFill>
              <a:schemeClr val="accent1"/>
            </a:solidFill>
            <a:ln cap="flat" cmpd="sng" w="9525">
              <a:solidFill>
                <a:schemeClr val="accent1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3" name="Google Shape;83;p13"/>
          <p:cNvSpPr txBox="1"/>
          <p:nvPr/>
        </p:nvSpPr>
        <p:spPr>
          <a:xfrm>
            <a:off x="316585" y="624840"/>
            <a:ext cx="2090400" cy="17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rgbClr val="3C78D8"/>
                </a:solidFill>
              </a:rPr>
              <a:t>1940-e: Зачатки информатики</a:t>
            </a:r>
            <a:endParaRPr b="1" sz="1000">
              <a:solidFill>
                <a:srgbClr val="3C78D8"/>
              </a:solidFill>
            </a:endParaRPr>
          </a:p>
        </p:txBody>
      </p:sp>
      <p:sp>
        <p:nvSpPr>
          <p:cNvPr id="84" name="Google Shape;84;p13"/>
          <p:cNvSpPr txBox="1"/>
          <p:nvPr/>
        </p:nvSpPr>
        <p:spPr>
          <a:xfrm>
            <a:off x="2781500" y="632440"/>
            <a:ext cx="3218100" cy="17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rgbClr val="3C78D8"/>
                </a:solidFill>
              </a:rPr>
              <a:t>1950-e: Разработка языков программирования</a:t>
            </a:r>
            <a:endParaRPr b="1" sz="1000">
              <a:solidFill>
                <a:srgbClr val="3C78D8"/>
              </a:solidFill>
            </a:endParaRPr>
          </a:p>
        </p:txBody>
      </p:sp>
      <p:sp>
        <p:nvSpPr>
          <p:cNvPr id="85" name="Google Shape;85;p13"/>
          <p:cNvSpPr txBox="1"/>
          <p:nvPr/>
        </p:nvSpPr>
        <p:spPr>
          <a:xfrm>
            <a:off x="6199835" y="640710"/>
            <a:ext cx="2693700" cy="17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rgbClr val="3C78D8"/>
                </a:solidFill>
              </a:rPr>
              <a:t>1960-e: Распространение ЭВМ и сетей</a:t>
            </a:r>
            <a:endParaRPr b="1" sz="1000">
              <a:solidFill>
                <a:srgbClr val="3C78D8"/>
              </a:solidFill>
            </a:endParaRPr>
          </a:p>
        </p:txBody>
      </p:sp>
      <p:sp>
        <p:nvSpPr>
          <p:cNvPr id="86" name="Google Shape;86;p13"/>
          <p:cNvSpPr txBox="1"/>
          <p:nvPr/>
        </p:nvSpPr>
        <p:spPr>
          <a:xfrm>
            <a:off x="6199910" y="2363800"/>
            <a:ext cx="2693700" cy="17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rgbClr val="3C78D8"/>
                </a:solidFill>
              </a:rPr>
              <a:t>1970-e: Персональные компьютеры</a:t>
            </a:r>
            <a:endParaRPr b="1" sz="1000">
              <a:solidFill>
                <a:srgbClr val="3C78D8"/>
              </a:solidFill>
            </a:endParaRPr>
          </a:p>
        </p:txBody>
      </p:sp>
      <p:sp>
        <p:nvSpPr>
          <p:cNvPr id="87" name="Google Shape;87;p13"/>
          <p:cNvSpPr txBox="1"/>
          <p:nvPr/>
        </p:nvSpPr>
        <p:spPr>
          <a:xfrm>
            <a:off x="3247525" y="2363813"/>
            <a:ext cx="2709600" cy="17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rgbClr val="3C78D8"/>
                </a:solidFill>
              </a:rPr>
              <a:t>1980-e: Развитие интернет-технологий</a:t>
            </a:r>
            <a:endParaRPr b="1" sz="1000">
              <a:solidFill>
                <a:srgbClr val="3C78D8"/>
              </a:solidFill>
            </a:endParaRPr>
          </a:p>
        </p:txBody>
      </p:sp>
      <p:sp>
        <p:nvSpPr>
          <p:cNvPr id="88" name="Google Shape;88;p13"/>
          <p:cNvSpPr txBox="1"/>
          <p:nvPr/>
        </p:nvSpPr>
        <p:spPr>
          <a:xfrm>
            <a:off x="227650" y="2357673"/>
            <a:ext cx="2777100" cy="17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rgbClr val="3C78D8"/>
                </a:solidFill>
              </a:rPr>
              <a:t>1990-e: Веб и электронная коммерция</a:t>
            </a:r>
            <a:endParaRPr b="1" sz="1000">
              <a:solidFill>
                <a:srgbClr val="3C78D8"/>
              </a:solidFill>
            </a:endParaRPr>
          </a:p>
        </p:txBody>
      </p:sp>
      <p:sp>
        <p:nvSpPr>
          <p:cNvPr id="89" name="Google Shape;89;p13"/>
          <p:cNvSpPr txBox="1"/>
          <p:nvPr/>
        </p:nvSpPr>
        <p:spPr>
          <a:xfrm>
            <a:off x="121450" y="3810525"/>
            <a:ext cx="2989500" cy="17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rgbClr val="3C78D8"/>
                </a:solidFill>
              </a:rPr>
              <a:t>2000</a:t>
            </a:r>
            <a:r>
              <a:rPr b="1" lang="ru" sz="1000">
                <a:solidFill>
                  <a:srgbClr val="3C78D8"/>
                </a:solidFill>
              </a:rPr>
              <a:t>-e: Мобильные и облачные технологии</a:t>
            </a:r>
            <a:endParaRPr b="1" sz="1000">
              <a:solidFill>
                <a:srgbClr val="3C78D8"/>
              </a:solidFill>
            </a:endParaRPr>
          </a:p>
        </p:txBody>
      </p:sp>
      <p:sp>
        <p:nvSpPr>
          <p:cNvPr id="90" name="Google Shape;90;p13"/>
          <p:cNvSpPr txBox="1"/>
          <p:nvPr/>
        </p:nvSpPr>
        <p:spPr>
          <a:xfrm>
            <a:off x="3216724" y="3804375"/>
            <a:ext cx="2989500" cy="17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000">
                <a:solidFill>
                  <a:srgbClr val="3C78D8"/>
                </a:solidFill>
              </a:rPr>
              <a:t>2010-е</a:t>
            </a:r>
            <a:r>
              <a:rPr b="1" lang="ru" sz="1000">
                <a:solidFill>
                  <a:srgbClr val="3C78D8"/>
                </a:solidFill>
              </a:rPr>
              <a:t>: Искусственный интеллект и Big Data</a:t>
            </a:r>
            <a:endParaRPr b="1" sz="1000">
              <a:solidFill>
                <a:srgbClr val="3C78D8"/>
              </a:solidFill>
            </a:endParaRPr>
          </a:p>
        </p:txBody>
      </p:sp>
      <p:cxnSp>
        <p:nvCxnSpPr>
          <p:cNvPr id="91" name="Google Shape;91;p13"/>
          <p:cNvCxnSpPr>
            <a:stCxn id="57" idx="3"/>
            <a:endCxn id="58" idx="3"/>
          </p:cNvCxnSpPr>
          <p:nvPr/>
        </p:nvCxnSpPr>
        <p:spPr>
          <a:xfrm>
            <a:off x="8893600" y="1456850"/>
            <a:ext cx="600" cy="1634700"/>
          </a:xfrm>
          <a:prstGeom prst="curvedConnector3">
            <a:avLst>
              <a:gd fmla="val 39687500" name="adj1"/>
            </a:avLst>
          </a:prstGeom>
          <a:noFill/>
          <a:ln cap="flat" cmpd="sng" w="19050">
            <a:solidFill>
              <a:schemeClr val="accent1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92" name="Google Shape;92;p13"/>
          <p:cNvCxnSpPr>
            <a:stCxn id="60" idx="1"/>
            <a:endCxn id="61" idx="1"/>
          </p:cNvCxnSpPr>
          <p:nvPr/>
        </p:nvCxnSpPr>
        <p:spPr>
          <a:xfrm>
            <a:off x="227650" y="3089536"/>
            <a:ext cx="600" cy="1471200"/>
          </a:xfrm>
          <a:prstGeom prst="curvedConnector3">
            <a:avLst>
              <a:gd fmla="val -35400000" name="adj1"/>
            </a:avLst>
          </a:prstGeom>
          <a:noFill/>
          <a:ln cap="flat" cmpd="sng" w="19050">
            <a:solidFill>
              <a:schemeClr val="accent1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