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9" r:id="rId12"/>
    <p:sldId id="280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7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9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ABB02-E19E-49D0-AEAE-DA5A6D1F4D82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5CE1F-9D5D-4660-940F-CD0109BB2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255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B5CE1F-9D5D-4660-940F-CD0109BB271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381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5A179-EC09-27AC-74C9-4CC6339A4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4C18E863-E80B-4E5E-73DB-112FECEC78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634BBB87-5838-2F03-0A56-1D46ED4644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3A07C1F-0AAE-EB69-CA23-BC633D1BCA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B5CE1F-9D5D-4660-940F-CD0109BB271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419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7818E-A2B0-57E0-A9B7-0E20DB5D9B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18581D2-A140-4D96-0BDF-6C8BA3EE8B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76E3CC-B79B-5E4A-28A8-B71BA36B2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0276-6D69-405C-81E8-F962725C094E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05E0FE-6551-BB7A-88AA-FF27472E2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7491A5-37D1-9DE4-147B-0C529645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30BD-9E50-485E-A2CB-71360D5F9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443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B3C719-DA9A-0B54-9E31-97644F834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EB68C8C-2E91-3ED7-F815-4A4F441BA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1720BD-09BC-4019-05E1-3F2D31F9D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0276-6D69-405C-81E8-F962725C094E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188A80-D8CF-3B91-50EA-2A2FCA2FE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942697-3AA6-A796-7EA4-21FE30533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30BD-9E50-485E-A2CB-71360D5F9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522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251EE5D-209B-B607-EEDD-1F344A458F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CFA11A9-D49A-6F28-4D3B-A312256E4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E9392A-E4C9-BC0D-785D-BA712426D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0276-6D69-405C-81E8-F962725C094E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4769EC-767F-778B-C323-39155651D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4F56BB-96B0-DEE7-62B9-D585E32C2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30BD-9E50-485E-A2CB-71360D5F9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061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089F42-2075-DF28-85CE-1AE3191A0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08C21E-AB73-A93C-4183-7E7E93ED8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170553-59A1-6D04-1527-2DA17EFF2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0276-6D69-405C-81E8-F962725C094E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6EB0F5-D6AB-3D43-9146-D56D2D593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C7959D-229D-BCE2-EB38-598FDA5FD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30BD-9E50-485E-A2CB-71360D5F9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08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388580-1CA0-8D71-4A58-F176A919D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DD5D57-366F-6BDB-BAFB-A9FEDA146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987E5A-2892-7A5E-5DAB-F6AEC8E84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0276-6D69-405C-81E8-F962725C094E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16800C-DFDD-B1E5-BC23-5E3422D3E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6C067D-02DB-84CA-FF9D-FEE8DEA25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30BD-9E50-485E-A2CB-71360D5F9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46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FE2CD-568C-F197-BD53-8CAC810C3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A798BC-2A6A-CAAC-2DC5-0A88027E6B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DCF896-4F81-454B-9140-B4E1BB45D5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40E32C-DFCA-D9A2-8605-E7684A3A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0276-6D69-405C-81E8-F962725C094E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CDF4956-E177-3A93-067C-F1DF15884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FA7AC8-3D70-BC23-3AF4-EBA9080FD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30BD-9E50-485E-A2CB-71360D5F9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680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E0728E-9D3C-F905-5405-DDB606420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DC8F55-AE44-2F7C-D1EB-94ACB912C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FE7C61C-74D2-3B77-EDF1-7430D7083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4355BBE-775F-5F76-BF06-2484515912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E1EDDB1-A235-3C40-33C5-689B34F14B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748654A-D60F-0C3C-BA4B-9988DFF2D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0276-6D69-405C-81E8-F962725C094E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C8A7AA8-90B6-5234-7303-67EA87AF5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386131E-4F7E-763D-C61D-52F2BC7EC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30BD-9E50-485E-A2CB-71360D5F9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0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12A4E2-95A0-E680-F61E-003ECA528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FE09691-2425-8D60-70E0-B4F7DD04A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0276-6D69-405C-81E8-F962725C094E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732D4A5-5C5B-3C88-66B8-D2BD8CB5B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2CDE66F-D3FA-782B-3ACF-007280A9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30BD-9E50-485E-A2CB-71360D5F9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054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0B9F5A6-40EC-7DBA-FAA0-4A0F21FC6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0276-6D69-405C-81E8-F962725C094E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C3F025F-77DF-FEDF-7832-786E73A77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E091442-FE8A-A53F-8954-421804FF2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30BD-9E50-485E-A2CB-71360D5F9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17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0D11DF-C6AE-3C7F-11A2-BE004F8CE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7E5E6F-8704-AC5C-1F5C-3C89358D0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6353E19-1111-7EF1-12BF-E9A707ED9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54F2F6-C7C9-9F25-9DC3-206C1D381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0276-6D69-405C-81E8-F962725C094E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C8E0B5-78C6-22E7-23F4-94EBC0258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ED4C8D-CB82-ACCC-85D3-B1D757981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30BD-9E50-485E-A2CB-71360D5F9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097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6D93E5-12C3-CFDA-8B7C-AF4781434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947067E-7407-D54E-AD2C-413F77F8EA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51B43C0-C422-6C97-20C6-5F4DB62F23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062ED3-DF44-0890-9862-3C8FD9807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0276-6D69-405C-81E8-F962725C094E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E2A297-18AA-70E0-7CBF-FA0F3603B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D7FF6D-9083-53CE-9B23-A0F214D00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30BD-9E50-485E-A2CB-71360D5F9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55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D8CA42-891F-AB85-8B45-B4567EBB6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B343ED-7010-BD42-F8AC-E795A7A91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AC05AB-25B4-C851-1436-523FFC345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430276-6D69-405C-81E8-F962725C094E}" type="datetimeFigureOut">
              <a:rPr lang="ru-RU" smtClean="0"/>
              <a:t>27.09.2025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161954-5B14-4AE0-2FFB-B8FBF13F22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8F9908-FC29-E98A-6027-286743AF70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9430BD-9E50-485E-A2CB-71360D5F9F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364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jetbrains.com/help/pycharm/quick-start-guide.html" TargetMode="External"/><Relationship Id="rId3" Type="http://schemas.openxmlformats.org/officeDocument/2006/relationships/hyperlink" Target="https://sky.pro/wiki/python/nastrojka-ide-dlya-python-pycharm/" TargetMode="External"/><Relationship Id="rId7" Type="http://schemas.openxmlformats.org/officeDocument/2006/relationships/hyperlink" Target="https://exolve.ru/blog/pycharm-dev-installation-usage/" TargetMode="External"/><Relationship Id="rId2" Type="http://schemas.openxmlformats.org/officeDocument/2006/relationships/hyperlink" Target="https://e.lanbook.com/book/45671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derlessons.com/tutorials/python-technologies/uznaite-pycharm/pycharm-kratkoe-rukovodstvo" TargetMode="External"/><Relationship Id="rId5" Type="http://schemas.openxmlformats.org/officeDocument/2006/relationships/hyperlink" Target="https://skillbox.ru/media/code/pycharm-kak-eye-ustanovit-i-ispolzovat/" TargetMode="External"/><Relationship Id="rId4" Type="http://schemas.openxmlformats.org/officeDocument/2006/relationships/hyperlink" Target="https://habr.com/ru/articles/904876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A817F37-FD07-AB89-3F54-23B80D69EF72}"/>
              </a:ext>
            </a:extLst>
          </p:cNvPr>
          <p:cNvSpPr txBox="1">
            <a:spLocks/>
          </p:cNvSpPr>
          <p:nvPr/>
        </p:nvSpPr>
        <p:spPr>
          <a:xfrm>
            <a:off x="1475773" y="3142650"/>
            <a:ext cx="9240447" cy="5727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Cambria" panose="02040503050406030204" pitchFamily="18" charset="0"/>
                <a:ea typeface="Cambria" panose="02040503050406030204" pitchFamily="18" charset="0"/>
              </a:rPr>
              <a:t>Обзор интегрированной среды разработки </a:t>
            </a:r>
            <a:r>
              <a:rPr lang="ru-RU" sz="2800" b="1" dirty="0" err="1">
                <a:latin typeface="Cambria" panose="02040503050406030204" pitchFamily="18" charset="0"/>
                <a:ea typeface="Cambria" panose="02040503050406030204" pitchFamily="18" charset="0"/>
              </a:rPr>
              <a:t>PyCharm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26DA31-2726-37E3-D51A-DCDB7FC04B5F}"/>
              </a:ext>
            </a:extLst>
          </p:cNvPr>
          <p:cNvSpPr txBox="1"/>
          <p:nvPr/>
        </p:nvSpPr>
        <p:spPr>
          <a:xfrm>
            <a:off x="1155518" y="250077"/>
            <a:ext cx="9880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РОССИЙСКИЙ </a:t>
            </a:r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ГОСУДАРСТВЕННЫЙ</a:t>
            </a:r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ПЕДАГОГИЧЕСКИЙ УНИВЕРСИТЕТ ИМ. А.И. ГЕРЦЕНА</a:t>
            </a:r>
          </a:p>
          <a:p>
            <a:pPr algn="ctr">
              <a:spcBef>
                <a:spcPts val="0"/>
              </a:spcBef>
            </a:pPr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ИНСТИТУТ ИНФОРМАЦИОННЫХ ТЕХНОЛОГИЙ И ТЕХНОЛОГИЧЕСКОГО ОБРАЗОВАНИЯ</a:t>
            </a:r>
          </a:p>
        </p:txBody>
      </p:sp>
      <p:pic>
        <p:nvPicPr>
          <p:cNvPr id="6" name="Рисунок 5" descr="Изображение выглядит как эмблема, символ, круг, логотип&#10;&#10;Автоматически созданное описание">
            <a:extLst>
              <a:ext uri="{FF2B5EF4-FFF2-40B4-BE49-F238E27FC236}">
                <a16:creationId xmlns:a16="http://schemas.microsoft.com/office/drawing/2014/main" id="{57AAACA5-A06E-9DE7-3D8C-69D6775371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777" y="1019471"/>
            <a:ext cx="1528446" cy="14918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>
            <a:extLst>
              <a:ext uri="{FF2B5EF4-FFF2-40B4-BE49-F238E27FC236}">
                <a16:creationId xmlns:a16="http://schemas.microsoft.com/office/drawing/2014/main" id="{1DF45EF6-4B9A-A4CA-08A8-BC57E1132A39}"/>
              </a:ext>
            </a:extLst>
          </p:cNvPr>
          <p:cNvSpPr txBox="1"/>
          <p:nvPr/>
        </p:nvSpPr>
        <p:spPr>
          <a:xfrm>
            <a:off x="8896865" y="4228928"/>
            <a:ext cx="3108868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Работу выполнили: </a:t>
            </a:r>
          </a:p>
          <a:p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Лебедева Наталия,</a:t>
            </a:r>
          </a:p>
          <a:p>
            <a:r>
              <a:rPr lang="ru-RU" dirty="0" err="1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Трофимцова</a:t>
            </a:r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 Екатерина,</a:t>
            </a:r>
          </a:p>
          <a:p>
            <a:r>
              <a:rPr lang="ru-RU" dirty="0">
                <a:solidFill>
                  <a:schemeClr val="dk1"/>
                </a:solidFill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очная форма обучения, курс: 2; группа: 2об_ИВТ-1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AAA700-D552-6127-F181-D3421E3CA167}"/>
              </a:ext>
            </a:extLst>
          </p:cNvPr>
          <p:cNvSpPr txBox="1"/>
          <p:nvPr/>
        </p:nvSpPr>
        <p:spPr>
          <a:xfrm>
            <a:off x="5104251" y="5961592"/>
            <a:ext cx="1983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Санкт-Петербург</a:t>
            </a:r>
          </a:p>
          <a:p>
            <a:pPr algn="ctr"/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  <a:cs typeface="Sora" panose="020B0604020202020204" charset="0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2938154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F4F160-BC62-C80D-F501-96EDCE4C0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C752FD-7276-04D9-FF2B-6985A1BE9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8848" y="563563"/>
            <a:ext cx="5194302" cy="693207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Форматирование кода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5F9F04-D4A0-2E11-C8D4-9D5FB62C5217}"/>
              </a:ext>
            </a:extLst>
          </p:cNvPr>
          <p:cNvSpPr txBox="1"/>
          <p:nvPr/>
        </p:nvSpPr>
        <p:spPr>
          <a:xfrm>
            <a:off x="462463" y="2473460"/>
            <a:ext cx="1126707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Автоформатирование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Ctrl+Alt+L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):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Приводит код к единому стилю.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PEP 8: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IDE анализирует код на соответствие стандарту и предлагает исправления (</a:t>
            </a:r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Alt+Enter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Интеграция с Black: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Настройка автоматического форматирования при сохранении.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Действия при сохранении: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Автоматический рефакторинг и оптимизация импортов.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EC03C0-A87B-F492-00AF-7F0279571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5266" y="563563"/>
            <a:ext cx="1032933" cy="103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758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293A97-F519-B669-F980-883ACD5A5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4831BC-3A8C-3FDB-830E-06CEF1147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8848" y="563563"/>
            <a:ext cx="5194302" cy="69320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Отладка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A0A46E-D230-32FC-2F62-160FE2AC3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6970" y="910166"/>
            <a:ext cx="1349270" cy="134927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DBF54124-D657-44A8-6F44-482B80E531DD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370840" y="1584801"/>
            <a:ext cx="5687439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Точки останова: обычные, условные, «только лог»</a:t>
            </a:r>
            <a:endParaRPr kumimoji="0" lang="en-US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Опция 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Suspend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: остановка всех потоков (All) или только текущего (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Thread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kumimoji="0" lang="en-US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Дополнительные параметры: вывод сообщения, стек вызовов, лог выражений, удаление после первого срабатывания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72BD8E4-3951-018F-05B5-72205BD067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3723" y="2700015"/>
            <a:ext cx="5649716" cy="343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75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91289-F419-304C-A232-AF1A06FAF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EA2781-5958-E80B-1593-294878D47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8848" y="563563"/>
            <a:ext cx="5194302" cy="69320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Панель отладки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FA5B57-EFD4-7E1A-62F8-05495DD2B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6970" y="910166"/>
            <a:ext cx="1349270" cy="134927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61030349-77ED-C0BA-E3DB-EB4DD3ACA4C2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325119" y="1656420"/>
            <a:ext cx="881888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Variables –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просмотр значений переменных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Frames –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стек вызовов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Watches –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наблюдения за выражениями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Пошаговое выполнение: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Step Over / Step Into / Step Out / Step Into My Code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Force Run to Cursor –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ускоренное выполнение до курсора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C6EB6C-7B6C-2017-7AA1-6F9C7EC18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9011" y="3687286"/>
            <a:ext cx="8086430" cy="286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951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EB679-24BA-6758-6F2B-EFE81C9B7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1252A7-620E-1966-1C65-01783EB5B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8848" y="563563"/>
            <a:ext cx="5194302" cy="69320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Запуск программы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374EE8D-47F5-3904-05B0-3DB017705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2709" y="1835468"/>
            <a:ext cx="5553713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Механизм 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Run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Debug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Configurations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управляет параметрами выполнения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Можно задать несколько конфигураций для разных сценариев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Настраиваются: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интерпретатор Python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исполняемый файл или модуль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аргументы командной строки (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Script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parameters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рабочая директория (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Working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directory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переменные окружения (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Environment 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variables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файл .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env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для автоматической подгрузки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CCF963E-D2EB-96CE-5BA5-5F4E694FB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16" y="1456394"/>
            <a:ext cx="6134103" cy="512739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D091012-AD98-4A21-1DB0-7759852F0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0" y="559328"/>
            <a:ext cx="1271905" cy="127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145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C5ACD6-54C8-F524-8F1E-A2B272D72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9D1696-7AF8-69DB-3B01-391D89D8A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7233" y="547156"/>
            <a:ext cx="6330952" cy="6932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Выполнение и сборка проекта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4C40D98-9FD0-91C3-1A7B-AC5E90B946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996" y="1857496"/>
            <a:ext cx="5553713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Python —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интерпретируемый язык, компиляции в привычном смысле нет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При первом импорте создаются файлы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байткода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.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pyc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 папке __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pycache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__ (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ускоряют запуск)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PyCharm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под «сборкой» понимают упаковку проекта (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wheel,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sdist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Используются стандартные инструменты: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setuptools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poetry, </a:t>
            </a:r>
            <a:r>
              <a:rPr kumimoji="0" lang="en-US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pdm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E0A390-E77D-7CB0-83A5-AD71BB9A4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552" y="2473876"/>
            <a:ext cx="4468394" cy="316927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FE3A182-EDE0-FF26-5000-DDFB77BDE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70" y="219283"/>
            <a:ext cx="1150620" cy="115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119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48F0FE-9303-95B8-0238-0765C4917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2D19D2-F66D-23B4-3436-FDBB80B3F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7233" y="547156"/>
            <a:ext cx="6330952" cy="69320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>
                <a:latin typeface="Cambria" panose="02040503050406030204" pitchFamily="18" charset="0"/>
                <a:ea typeface="Cambria" panose="02040503050406030204" pitchFamily="18" charset="0"/>
              </a:rPr>
              <a:t>Версионирование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FBE225F-A47A-B448-CFE4-43764472B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8420" y="28362"/>
            <a:ext cx="1645920" cy="164592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2E6621E-9E85-057C-CEDA-7200C5C2C7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4195"/>
          <a:stretch>
            <a:fillRect/>
          </a:stretch>
        </p:blipFill>
        <p:spPr bwMode="auto">
          <a:xfrm>
            <a:off x="3726983" y="1355490"/>
            <a:ext cx="5453111" cy="49788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B061D8C-5239-7B61-E6DF-4611CD73D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425" y="2212043"/>
            <a:ext cx="2494915" cy="4300013"/>
          </a:xfrm>
          <a:prstGeom prst="rect">
            <a:avLst/>
          </a:prstGeom>
        </p:spPr>
      </p:pic>
      <p:sp>
        <p:nvSpPr>
          <p:cNvPr id="16" name="Rectangle 12">
            <a:extLst>
              <a:ext uri="{FF2B5EF4-FFF2-40B4-BE49-F238E27FC236}">
                <a16:creationId xmlns:a16="http://schemas.microsoft.com/office/drawing/2014/main" id="{11563C12-FAA8-7716-3FC8-664933D11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154" y="1536174"/>
            <a:ext cx="3161498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Поддержка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Git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Mercurial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Subversion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Полный цикл: инициализация, коммиты (в т. ч.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amend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staging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по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чанкам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История изменений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Меню 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Git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и панель коммита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VCS Operations 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Popup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– быстрый доступ к действиям</a:t>
            </a:r>
          </a:p>
        </p:txBody>
      </p:sp>
    </p:spTree>
    <p:extLst>
      <p:ext uri="{BB962C8B-B14F-4D97-AF65-F5344CB8AC3E}">
        <p14:creationId xmlns:p14="http://schemas.microsoft.com/office/powerpoint/2010/main" val="3869104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5EC96A-5DB4-3438-F4C5-923B18231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B444EC-54B0-8990-03E7-25A36AF9D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8222" y="547156"/>
            <a:ext cx="7615556" cy="69320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Работа с ветками и коммитами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552DD53-EC44-4054-42CF-C377326DA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09" y="70799"/>
            <a:ext cx="1645920" cy="1645920"/>
          </a:xfrm>
          <a:prstGeom prst="rect">
            <a:avLst/>
          </a:prstGeom>
        </p:spPr>
      </p:pic>
      <p:sp>
        <p:nvSpPr>
          <p:cNvPr id="16" name="Rectangle 12">
            <a:extLst>
              <a:ext uri="{FF2B5EF4-FFF2-40B4-BE49-F238E27FC236}">
                <a16:creationId xmlns:a16="http://schemas.microsoft.com/office/drawing/2014/main" id="{23446B03-BB44-910C-E1BC-14DCEE393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09" y="1899241"/>
            <a:ext cx="6797041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Работа с ветками через меню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Branches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: создание, переключение, слияние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Журнал коммитов: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комментарий к коммиту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ветка, автор и время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подробные изменения справа</a:t>
            </a:r>
          </a:p>
        </p:txBody>
      </p:sp>
      <p:pic>
        <p:nvPicPr>
          <p:cNvPr id="4" name="Рисунок 3" descr="Изображение выглядит как текст, Мультимедийное программное обеспечение, программное обеспечение, снимок экра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1EE98EDC-53D2-2091-C4BA-E9E68E85F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63" y="5141282"/>
            <a:ext cx="9599524" cy="153629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145DBC2-6EFC-1017-FCCB-DC8BED7811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692"/>
          <a:stretch>
            <a:fillRect/>
          </a:stretch>
        </p:blipFill>
        <p:spPr bwMode="auto">
          <a:xfrm>
            <a:off x="8039102" y="1240363"/>
            <a:ext cx="3806189" cy="37549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13568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E7BA3F-3987-3D84-6784-7F6195C1C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FA654E-B841-4938-5B95-FD1C6F66A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8222" y="547156"/>
            <a:ext cx="7615556" cy="69320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Публикация в репозиторий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042060D-A8B3-5510-1562-243C66898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09" y="70799"/>
            <a:ext cx="1645920" cy="1645920"/>
          </a:xfrm>
          <a:prstGeom prst="rect">
            <a:avLst/>
          </a:prstGeom>
        </p:spPr>
      </p:pic>
      <p:sp>
        <p:nvSpPr>
          <p:cNvPr id="16" name="Rectangle 12">
            <a:extLst>
              <a:ext uri="{FF2B5EF4-FFF2-40B4-BE49-F238E27FC236}">
                <a16:creationId xmlns:a16="http://schemas.microsoft.com/office/drawing/2014/main" id="{5BD3EA01-8421-10D3-2E64-8DFC13D89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869" y="1843950"/>
            <a:ext cx="6717032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Поддержка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GitHub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GitLab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Команда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Share Project on GitHub/GitLab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Создание нового удалённого репозитория прямо из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IDE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Автоматический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Share/Push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после первого коммита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Публикация проекта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6B573C-2F0D-CFE9-D893-E89561FA0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1722" y="5189221"/>
            <a:ext cx="6898628" cy="92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12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85C22-DAC6-60CE-AACE-0D85539BD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D71414-2C74-03EE-ED6A-047EE7D58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8222" y="547156"/>
            <a:ext cx="7615556" cy="69320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Доступ к </a:t>
            </a:r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AI-</a:t>
            </a:r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функциям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F3B0912B-D2D2-1E11-C0FE-42F55F13F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09" y="2137410"/>
            <a:ext cx="4591051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Для работы нужен вход в аккаунт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JetBrains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Регистрация возможна через Google,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GitHub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GitLab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Bitbucket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Для активации требуется привязка банковской карты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320643-BAB6-77EC-8762-D1E2F0757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853" y="2137410"/>
            <a:ext cx="5888252" cy="391033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896352F-22B1-B937-7694-D9E8A2CFC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7789" y="234736"/>
            <a:ext cx="1588770" cy="158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06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BA31F-8B41-7579-5FA0-E9C092230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82A7F6-9DB2-E079-B530-AA6DDFB4C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11" y="547156"/>
            <a:ext cx="8303578" cy="69320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Основные возможности </a:t>
            </a:r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AI Assistant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300A0439-A291-E997-7578-3D884FFB8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39" y="1552783"/>
            <a:ext cx="5071111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Generate code from descriptions –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создание кода по описанию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Generate documentation –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автоматическое формирование документации к коду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Generate commit messages –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генерация сообщений для коммитов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Ask about project code –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вопросы о проекте и анализ кода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Explain runtime errors –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объяснение ошибок выполнения и возможные решения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AD707C6-D867-A324-1BBB-5C859C3B67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7789" y="234736"/>
            <a:ext cx="1588770" cy="158877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FBF6D9-5D96-CC73-587C-83CB84042A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5010" y="3120390"/>
            <a:ext cx="5941549" cy="319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00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2F32E-4E91-9BF9-0AE9-450396DBF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9329" y="512764"/>
            <a:ext cx="4233336" cy="693207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Cambria" panose="02040503050406030204" pitchFamily="18" charset="0"/>
                <a:ea typeface="Cambria" panose="02040503050406030204" pitchFamily="18" charset="0"/>
              </a:rPr>
              <a:t>Что такое </a:t>
            </a:r>
            <a:r>
              <a:rPr lang="en-US" sz="3200" b="1" dirty="0">
                <a:latin typeface="Cambria" panose="02040503050406030204" pitchFamily="18" charset="0"/>
                <a:ea typeface="Cambria" panose="02040503050406030204" pitchFamily="18" charset="0"/>
              </a:rPr>
              <a:t>PyCharm?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0BFCBE7-B1EA-ECB6-E302-6F26E16F65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74463" y="859368"/>
            <a:ext cx="1603375" cy="1603375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E58E4F-680C-88F3-7586-9F003885B7A4}"/>
              </a:ext>
            </a:extLst>
          </p:cNvPr>
          <p:cNvSpPr txBox="1"/>
          <p:nvPr/>
        </p:nvSpPr>
        <p:spPr>
          <a:xfrm>
            <a:off x="966784" y="2547409"/>
            <a:ext cx="1025842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Продукт: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PyCharm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от </a:t>
            </a:r>
            <a:r>
              <a:rPr lang="ru-RU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JetBrains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Назначение: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Интегрированная среда разработки (IDE) для языка Python.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Характеристика: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Это мощная и функциональная IDE, признанная одной из лучших для профессиональной разработки.</a:t>
            </a:r>
          </a:p>
        </p:txBody>
      </p:sp>
    </p:spTree>
    <p:extLst>
      <p:ext uri="{BB962C8B-B14F-4D97-AF65-F5344CB8AC3E}">
        <p14:creationId xmlns:p14="http://schemas.microsoft.com/office/powerpoint/2010/main" val="24277036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8772F-150E-71DC-C124-D6DA22D59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DD1FDC-2C20-8E84-9844-433D2B7D0788}"/>
              </a:ext>
            </a:extLst>
          </p:cNvPr>
          <p:cNvSpPr txBox="1"/>
          <p:nvPr/>
        </p:nvSpPr>
        <p:spPr>
          <a:xfrm>
            <a:off x="3048000" y="522680"/>
            <a:ext cx="6096000" cy="392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ru-RU" sz="1800" b="1" kern="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СПИСОК ИСПОЛЬЗОВАННЫХ ИСТОЧНИКОВ</a:t>
            </a:r>
            <a:endParaRPr lang="ru-RU" sz="1600" kern="1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8081DB-8C29-F30F-F7EF-46589350D271}"/>
              </a:ext>
            </a:extLst>
          </p:cNvPr>
          <p:cNvSpPr txBox="1"/>
          <p:nvPr/>
        </p:nvSpPr>
        <p:spPr>
          <a:xfrm>
            <a:off x="789716" y="1102433"/>
            <a:ext cx="10612567" cy="4706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Ван, Х. I. </a:t>
            </a: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PyCharm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Профессиональная работа на Python : руководство / Х. I. Ван, К. Нгуен ; перевод с английского И. Л. </a:t>
            </a: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Люско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. — Москва : ДМК Пресс, 2024. — 618 с. — ISBN 978-5-93700-274-7. — Текст : электронный // Лань : электронно-библиотечная система. — URL: </a:t>
            </a:r>
            <a:r>
              <a:rPr lang="ru-RU" sz="1100" u="sng" dirty="0"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https://e.lanbook.com/book/456716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(дата обращения: 17.09.2025). — Режим доступа: для </a:t>
            </a: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авториз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. пользователей.</a:t>
            </a: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Настройка IDE для Python: </a:t>
            </a: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PyCharm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. — Текст : электронный // </a:t>
            </a: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Skypro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: [сайт]. — URL: </a:t>
            </a:r>
            <a:r>
              <a:rPr lang="ru-RU" sz="1100" u="sng" dirty="0">
                <a:latin typeface="Cambria" panose="02040503050406030204" pitchFamily="18" charset="0"/>
                <a:ea typeface="Cambria" panose="02040503050406030204" pitchFamily="18" charset="0"/>
                <a:hlinkClick r:id="rId3"/>
              </a:rPr>
              <a:t>https://sky.pro/wiki/python/nastrojka-ide-dlya-python-pycharm/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(дата обращения: 17.09.2025).</a:t>
            </a: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Пробуем 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Junie 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от 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JetBrains 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на реальной задаче (или как я попал в рассказ Азимова). — Текст : электронный // </a:t>
            </a: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Хабр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: [сайт]. — 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URL: 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  <a:hlinkClick r:id="rId4"/>
              </a:rPr>
              <a:t>https://habr.com/ru/articles/904876/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дата обращения: 22.09.2025).</a:t>
            </a: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Стуков, И. </a:t>
            </a: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PyCharm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: что это за среда разработки, как её установить и использовать / </a:t>
            </a: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Skillbox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Media / И. Стуков. — Текст : электронный // </a:t>
            </a: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Skillbox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Media : [сайт]. — URL: </a:t>
            </a:r>
            <a:r>
              <a:rPr lang="ru-RU" sz="1100" u="sng" dirty="0">
                <a:latin typeface="Cambria" panose="02040503050406030204" pitchFamily="18" charset="0"/>
                <a:ea typeface="Cambria" panose="02040503050406030204" pitchFamily="18" charset="0"/>
                <a:hlinkClick r:id="rId5"/>
              </a:rPr>
              <a:t>https://skillbox.ru/media/code/pycharm-kak-eye-ustanovit-i-ispolzovat/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(дата обращения: 17.09.2025).</a:t>
            </a: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Pycharm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- Краткое руководство - CoderLessons.com. — Текст : электронный // CoderLessons.com : [сайт]. — URL: </a:t>
            </a:r>
            <a:r>
              <a:rPr lang="ru-RU" sz="1100" u="sng" dirty="0">
                <a:latin typeface="Cambria" panose="02040503050406030204" pitchFamily="18" charset="0"/>
                <a:ea typeface="Cambria" panose="02040503050406030204" pitchFamily="18" charset="0"/>
                <a:hlinkClick r:id="rId6"/>
              </a:rPr>
              <a:t>https://coderlessons.com/tutorials/python-technologies/uznaite-pycharm/pycharm-kratkoe-rukovodstvo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(дата обращения: 17.09.2025).</a:t>
            </a: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PyCharm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: что за IDE, как установить и настроить, тарифы </a:t>
            </a: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PyCharm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. — Текст : электронный // МТС </a:t>
            </a:r>
            <a:r>
              <a:rPr lang="ru-RU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Exolve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: [сайт]. — URL: </a:t>
            </a:r>
            <a:r>
              <a:rPr lang="ru-RU" sz="1100" u="sng" dirty="0">
                <a:latin typeface="Cambria" panose="02040503050406030204" pitchFamily="18" charset="0"/>
                <a:ea typeface="Cambria" panose="02040503050406030204" pitchFamily="18" charset="0"/>
                <a:hlinkClick r:id="rId7"/>
              </a:rPr>
              <a:t>https://exolve.ru/blog/pycharm-dev-installation-usage/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(дата обращения: 17.09.2025).</a:t>
            </a: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Quick start guide | PyCharm Documentation. — 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Текст : электронный // 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JetBrains </a:t>
            </a:r>
            <a:r>
              <a:rPr lang="en-US" sz="1100" dirty="0" err="1">
                <a:latin typeface="Cambria" panose="02040503050406030204" pitchFamily="18" charset="0"/>
                <a:ea typeface="Cambria" panose="02040503050406030204" pitchFamily="18" charset="0"/>
              </a:rPr>
              <a:t>s.r.o.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 : [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сайт]. — 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URL: 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  <a:hlinkClick r:id="rId8"/>
              </a:rPr>
              <a:t>https://www.jetbrains.com/help/pycharm/quick-start-guide.html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ru-RU" sz="1100" dirty="0">
                <a:latin typeface="Cambria" panose="02040503050406030204" pitchFamily="18" charset="0"/>
                <a:ea typeface="Cambria" panose="02040503050406030204" pitchFamily="18" charset="0"/>
              </a:rPr>
              <a:t>дата обращения: 22.09.2025).</a:t>
            </a: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11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dirty="0"/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1600" kern="100" dirty="0">
              <a:latin typeface="Century Gothic" panose="020B0502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75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46AD0-7880-210D-6A85-775B4F8F69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12FBD8-F293-9B3B-C609-0C55C6F8A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9129" y="521231"/>
            <a:ext cx="5257802" cy="693207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Ключевые преимущества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DB60FB-0CB7-4C11-7633-0815784A09AD}"/>
              </a:ext>
            </a:extLst>
          </p:cNvPr>
          <p:cNvSpPr txBox="1"/>
          <p:nvPr/>
        </p:nvSpPr>
        <p:spPr>
          <a:xfrm>
            <a:off x="1089551" y="1997839"/>
            <a:ext cx="1037695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Умное редактирование: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Автодополнение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, анализ кода на лету, быстрые исправления.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Быстрая навигация: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Мгновенный переход к объявлениям функций и классов.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Встроенные инструменты: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Отладчик, тестирование, система контроля версий (</a:t>
            </a:r>
            <a:r>
              <a:rPr lang="ru-RU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Git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Поддержка технологий: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Django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ru-RU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Flask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ru-RU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Jupyter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, базы данных и многое другое.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Настраиваемость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Огромное количество плагинов и тем оформления.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8CC00C1-2459-6D14-91D9-DBAD4823A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6096" y="4860161"/>
            <a:ext cx="1200414" cy="120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55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4BBEC-AFB5-1138-500A-F523690CEE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5E1433-5225-0D8C-6D6C-9E12BDB6C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965" y="478898"/>
            <a:ext cx="3920070" cy="693207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Версии </a:t>
            </a:r>
            <a:r>
              <a:rPr lang="en-US" sz="3600" b="1" dirty="0">
                <a:latin typeface="Cambria" panose="02040503050406030204" pitchFamily="18" charset="0"/>
                <a:ea typeface="Cambria" panose="02040503050406030204" pitchFamily="18" charset="0"/>
              </a:rPr>
              <a:t>PyCharm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4F510E-3083-66E4-693B-4E98D3BF00E2}"/>
              </a:ext>
            </a:extLst>
          </p:cNvPr>
          <p:cNvSpPr txBox="1"/>
          <p:nvPr/>
        </p:nvSpPr>
        <p:spPr>
          <a:xfrm>
            <a:off x="1144458" y="3988136"/>
            <a:ext cx="593222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>
                <a:latin typeface="Cambria" panose="02040503050406030204" pitchFamily="18" charset="0"/>
                <a:ea typeface="Cambria" panose="02040503050406030204" pitchFamily="18" charset="0"/>
              </a:rPr>
              <a:t>PyCharm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 Professional (Платная):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Полная функциональность.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Поддержка веб-фреймворков (</a:t>
            </a:r>
            <a:r>
              <a:rPr lang="ru-RU" dirty="0" err="1">
                <a:latin typeface="Cambria" panose="02040503050406030204" pitchFamily="18" charset="0"/>
                <a:ea typeface="Cambria" panose="02040503050406030204" pitchFamily="18" charset="0"/>
              </a:rPr>
              <a:t>Django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ru-RU" dirty="0" err="1">
                <a:latin typeface="Cambria" panose="02040503050406030204" pitchFamily="18" charset="0"/>
                <a:ea typeface="Cambria" panose="02040503050406030204" pitchFamily="18" charset="0"/>
              </a:rPr>
              <a:t>Flask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Инструменты для научной разработки и работы с БД.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5CAEB1-5ABB-853C-38CD-94F7BE26147C}"/>
              </a:ext>
            </a:extLst>
          </p:cNvPr>
          <p:cNvSpPr txBox="1"/>
          <p:nvPr/>
        </p:nvSpPr>
        <p:spPr>
          <a:xfrm>
            <a:off x="6375405" y="2236214"/>
            <a:ext cx="53594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>
                <a:latin typeface="Cambria" panose="02040503050406030204" pitchFamily="18" charset="0"/>
                <a:ea typeface="Cambria" panose="02040503050406030204" pitchFamily="18" charset="0"/>
              </a:rPr>
              <a:t>PyCharm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 Community (Бесплатная):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Идеальна для чистого Python и обучения.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Открытый исходный код.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Нет продвинутых функций для веб-разработки.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26E70F7-FFDC-6B63-5409-668B197E8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140" y="3361266"/>
            <a:ext cx="829733" cy="82973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3E4FD3F-9021-49F7-DC1C-D6A107316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5" y="171007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49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CC8B9C-DCFC-B28F-8AF9-800AC48E2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956100-9530-5AE3-0644-A83FCBEAD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5264" y="529698"/>
            <a:ext cx="4961471" cy="693207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Требования для работы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CD5AA1-EB2E-846E-0145-85DFA35BCD4C}"/>
              </a:ext>
            </a:extLst>
          </p:cNvPr>
          <p:cNvSpPr txBox="1"/>
          <p:nvPr/>
        </p:nvSpPr>
        <p:spPr>
          <a:xfrm>
            <a:off x="3139801" y="1656070"/>
            <a:ext cx="664051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Аппаратные (рекомендуемые):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Память (RAM):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 Не менее 8 ГБ (4 ГБ для IDE).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Диск: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 5 ГБ свободного места (желательно SSD).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Монитор: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 Разрешение 1920x1080 для комфортной работы.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27B398-9BB8-B3B1-AE82-2C88E6DA7497}"/>
              </a:ext>
            </a:extLst>
          </p:cNvPr>
          <p:cNvSpPr txBox="1"/>
          <p:nvPr/>
        </p:nvSpPr>
        <p:spPr>
          <a:xfrm>
            <a:off x="3139801" y="4055239"/>
            <a:ext cx="623411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Программные: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ОС: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Windows 10/11 (64-bit), macOS 10.14+, Linux.</a:t>
            </a:r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Python: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Версии 2.7, 3.6 и выше.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Дополнительно: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JRE (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входит в установщик),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Git, Docker.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09B9B54-F887-B7CB-D9EF-530EECF26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279" y="754371"/>
            <a:ext cx="1210732" cy="121073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C7DEE48-FE72-BC7E-4001-544162212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468" y="4943901"/>
            <a:ext cx="12700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96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F04AC1-498A-0C88-D91D-521216C041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6E7B7-C9A4-CFBD-3F6E-E7D87B674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6198" y="326498"/>
            <a:ext cx="6959604" cy="693207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Начало работы: Создание проекта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11656B-C6F3-DB9A-9CD9-A87BF198B61E}"/>
              </a:ext>
            </a:extLst>
          </p:cNvPr>
          <p:cNvSpPr txBox="1"/>
          <p:nvPr/>
        </p:nvSpPr>
        <p:spPr>
          <a:xfrm>
            <a:off x="6578179" y="1720840"/>
            <a:ext cx="548724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1. Запустите </a:t>
            </a:r>
            <a:r>
              <a:rPr lang="ru-RU" dirty="0" err="1">
                <a:latin typeface="Cambria" panose="02040503050406030204" pitchFamily="18" charset="0"/>
                <a:ea typeface="Cambria" panose="02040503050406030204" pitchFamily="18" charset="0"/>
              </a:rPr>
              <a:t>PyCharm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2. Нажмите «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New Project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».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3. Укажите: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Расположение на диске.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Тип проекта (Pure Python, </a:t>
            </a:r>
            <a:r>
              <a:rPr lang="ru-RU" dirty="0" err="1">
                <a:latin typeface="Cambria" panose="02040503050406030204" pitchFamily="18" charset="0"/>
                <a:ea typeface="Cambria" panose="02040503050406030204" pitchFamily="18" charset="0"/>
              </a:rPr>
              <a:t>Django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 и др.).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• Интерпретатор Python </a:t>
            </a: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(рекомендуется создать виртуальное окружение).</a:t>
            </a:r>
          </a:p>
        </p:txBody>
      </p:sp>
      <p:pic>
        <p:nvPicPr>
          <p:cNvPr id="4" name="Рисунок 3" descr="Изображение выглядит как текст, снимок экрана, Шрифт, диаграмм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FBAAB5A8-779B-57A9-006F-27C9C50770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67" y="1605502"/>
            <a:ext cx="4917588" cy="273898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4C59636-6851-3DA4-1B18-FE3E47D7C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667" y="4744013"/>
            <a:ext cx="5965654" cy="157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861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EA7FB-6F9B-4EE2-8A1B-F17CE511FE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B5E6D5-B2ED-C94A-8688-64C2B5CCE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6932" y="385764"/>
            <a:ext cx="7078135" cy="693207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Создание и редактирование файла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32537-20FA-C010-25F7-4452DCBF01E6}"/>
              </a:ext>
            </a:extLst>
          </p:cNvPr>
          <p:cNvSpPr txBox="1"/>
          <p:nvPr/>
        </p:nvSpPr>
        <p:spPr>
          <a:xfrm>
            <a:off x="905510" y="1715042"/>
            <a:ext cx="639831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1. В панели проекта кликните правой кнопкой по папке.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2. Выберите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New → Python File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3. Введите имя файла.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4. Начинайте писать код в открывшемся редакторе.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0137EC-68EA-76E3-E463-106F6B926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1466" y="4382439"/>
            <a:ext cx="6398314" cy="18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71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42B4FE-D1D7-DA57-4CB4-546BCFE47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357154-A1ED-E063-80DF-AFF0CA7F2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5898" y="470431"/>
            <a:ext cx="6680201" cy="693207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Интеллектуальное кодирование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099E9C-D7DD-DFB5-7A6E-2A7B5841F754}"/>
              </a:ext>
            </a:extLst>
          </p:cNvPr>
          <p:cNvSpPr txBox="1"/>
          <p:nvPr/>
        </p:nvSpPr>
        <p:spPr>
          <a:xfrm>
            <a:off x="1024255" y="2305615"/>
            <a:ext cx="1014348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Автодополнение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Ctrl+Space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):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Подсказывает переменные, функции, классы.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Умное завершение (</a:t>
            </a:r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Ctrl+Shift+Space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):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Фильтрует методы по типу переменной.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Навигация (</a:t>
            </a:r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Ctrl+ЛКМ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):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Мгновенный переход к определению функции или класса.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Рефакторинг (Shift+F6):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Безопасное переименование переменных во всем проекте.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5614E54-4627-BE8A-D494-BFF006930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8533" y="532871"/>
            <a:ext cx="1261534" cy="126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903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CCDAA-CAD2-9537-8B39-BA0F938FE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27680-B2FB-56B7-AA42-61509E619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8848" y="428097"/>
            <a:ext cx="5194302" cy="693207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Cambria" panose="02040503050406030204" pitchFamily="18" charset="0"/>
                <a:ea typeface="Cambria" panose="02040503050406030204" pitchFamily="18" charset="0"/>
              </a:rPr>
              <a:t>Встроенный отладчик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B688A1-54E6-1DF9-F730-E6C37CCC95DC}"/>
              </a:ext>
            </a:extLst>
          </p:cNvPr>
          <p:cNvSpPr txBox="1"/>
          <p:nvPr/>
        </p:nvSpPr>
        <p:spPr>
          <a:xfrm>
            <a:off x="2527193" y="1856881"/>
            <a:ext cx="7137611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1. Установите точку останова (щелчок на левом поле).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2. Запустите программу в режиме отладки (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Shift+F9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3. Используйте шаги: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Step </a:t>
            </a:r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Over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 (F8)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Step </a:t>
            </a:r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Into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 (F7)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• </a:t>
            </a:r>
            <a:r>
              <a:rPr lang="ru-RU" sz="2000" b="1" dirty="0">
                <a:latin typeface="Cambria" panose="02040503050406030204" pitchFamily="18" charset="0"/>
                <a:ea typeface="Cambria" panose="02040503050406030204" pitchFamily="18" charset="0"/>
              </a:rPr>
              <a:t>Step Out (Shift+F8)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4. Следите за значениями переменных в панели </a:t>
            </a:r>
            <a:r>
              <a:rPr lang="ru-RU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Debugger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p:pic>
        <p:nvPicPr>
          <p:cNvPr id="19" name="Рисунок 18" descr="ошибка">
            <a:extLst>
              <a:ext uri="{FF2B5EF4-FFF2-40B4-BE49-F238E27FC236}">
                <a16:creationId xmlns:a16="http://schemas.microsoft.com/office/drawing/2014/main" id="{DA9E25EA-9032-120B-9416-67AF525AC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172" y="428097"/>
            <a:ext cx="1117295" cy="111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508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1269</Words>
  <Application>Microsoft Office PowerPoint</Application>
  <PresentationFormat>Широкоэкранный</PresentationFormat>
  <Paragraphs>186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Aptos</vt:lpstr>
      <vt:lpstr>Aptos Display</vt:lpstr>
      <vt:lpstr>Arial</vt:lpstr>
      <vt:lpstr>Cambria</vt:lpstr>
      <vt:lpstr>Century Gothic</vt:lpstr>
      <vt:lpstr>Тема Office</vt:lpstr>
      <vt:lpstr>Презентация PowerPoint</vt:lpstr>
      <vt:lpstr>Что такое PyCharm?</vt:lpstr>
      <vt:lpstr>Ключевые преимущества</vt:lpstr>
      <vt:lpstr>Версии PyCharm</vt:lpstr>
      <vt:lpstr>Требования для работы</vt:lpstr>
      <vt:lpstr>Начало работы: Создание проекта</vt:lpstr>
      <vt:lpstr>Создание и редактирование файла</vt:lpstr>
      <vt:lpstr>Интеллектуальное кодирование</vt:lpstr>
      <vt:lpstr>Встроенный отладчик</vt:lpstr>
      <vt:lpstr>Форматирование кода</vt:lpstr>
      <vt:lpstr>Отладка</vt:lpstr>
      <vt:lpstr>Панель отладки</vt:lpstr>
      <vt:lpstr>Запуск программы</vt:lpstr>
      <vt:lpstr>Выполнение и сборка проекта</vt:lpstr>
      <vt:lpstr>Версионирование</vt:lpstr>
      <vt:lpstr>Работа с ветками и коммитами</vt:lpstr>
      <vt:lpstr>Публикация в репозиторий</vt:lpstr>
      <vt:lpstr>Доступ к AI-функциям</vt:lpstr>
      <vt:lpstr>Основные возможности AI Assistant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Наталия Лебедева</dc:creator>
  <cp:lastModifiedBy>Трофимцова Екатерина Евгеньевна</cp:lastModifiedBy>
  <cp:revision>3</cp:revision>
  <dcterms:created xsi:type="dcterms:W3CDTF">2025-09-25T16:39:08Z</dcterms:created>
  <dcterms:modified xsi:type="dcterms:W3CDTF">2025-09-27T04:42:12Z</dcterms:modified>
</cp:coreProperties>
</file>