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_rels/presentation.xml.rels" ContentType="application/vnd.openxmlformats-package.relationships+xml"/>
  <Override PartName="/ppt/media/image29.png" ContentType="image/png"/>
  <Override PartName="/ppt/media/image28.png" ContentType="image/png"/>
  <Override PartName="/ppt/media/image27.png" ContentType="image/png"/>
  <Override PartName="/ppt/media/image26.png" ContentType="image/png"/>
  <Override PartName="/ppt/media/image11.png" ContentType="image/png"/>
  <Override PartName="/ppt/media/image2.png" ContentType="image/png"/>
  <Override PartName="/ppt/media/image17.png" ContentType="image/png"/>
  <Override PartName="/ppt/media/image8.png" ContentType="image/png"/>
  <Override PartName="/ppt/media/image12.png" ContentType="image/png"/>
  <Override PartName="/ppt/media/image3.png" ContentType="image/png"/>
  <Override PartName="/ppt/media/image18.png" ContentType="image/png"/>
  <Override PartName="/ppt/media/image9.png" ContentType="image/png"/>
  <Override PartName="/ppt/media/image20.png" ContentType="image/png"/>
  <Override PartName="/ppt/media/image13.png" ContentType="image/png"/>
  <Override PartName="/ppt/media/image4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7.png" ContentType="image/png"/>
  <Override PartName="/ppt/media/image16.png" ContentType="image/png"/>
  <Override PartName="/ppt/media/image10.png" ContentType="image/png"/>
  <Override PartName="/ppt/media/image1.png" ContentType="image/png"/>
  <Override PartName="/ppt/media/image33.png" ContentType="image/png"/>
  <Override PartName="/ppt/media/image6.png" ContentType="image/png"/>
  <Override PartName="/ppt/media/image15.png" ContentType="image/png"/>
  <Override PartName="/ppt/media/image5.png" ContentType="image/png"/>
  <Override PartName="/ppt/media/image14.png" ContentType="image/png"/>
  <Override PartName="/ppt/media/image19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4610100" cy="34607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5400" y="-441000"/>
            <a:ext cx="25138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89342C9-B3DB-4D2A-AA14-811D69C827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5400" y="-441000"/>
            <a:ext cx="25138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1D745A74-E60F-4C85-861C-C678EE11B0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95400" y="-441000"/>
            <a:ext cx="25138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68CFA263-8B83-442C-B355-2E5E54BD949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95400" y="-441000"/>
            <a:ext cx="25138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77573D5C-85B1-4FA7-AF78-E6842AC4D82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95400" y="-441000"/>
            <a:ext cx="251388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C76E7E98-0756-4E39-BF08-66DC4942CE4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bg object 16"/>
          <p:cNvSpPr/>
          <p:nvPr/>
        </p:nvSpPr>
        <p:spPr>
          <a:xfrm>
            <a:off x="0" y="0"/>
            <a:ext cx="4607640" cy="353520"/>
          </a:xfrm>
          <a:custGeom>
            <a:avLst/>
            <a:gdLst>
              <a:gd name="textAreaLeft" fmla="*/ 0 w 4607640"/>
              <a:gd name="textAreaRight" fmla="*/ 4608360 w 4607640"/>
              <a:gd name="textAreaTop" fmla="*/ 0 h 353520"/>
              <a:gd name="textAreaBottom" fmla="*/ 354240 h 353520"/>
            </a:gdLst>
            <a:ahLst/>
            <a:rect l="textAreaLeft" t="textAreaTop" r="textAreaRight" b="textAreaBottom"/>
            <a:pathLst>
              <a:path w="4608195" h="354330">
                <a:moveTo>
                  <a:pt x="4608004" y="0"/>
                </a:moveTo>
                <a:lnTo>
                  <a:pt x="0" y="0"/>
                </a:lnTo>
                <a:lnTo>
                  <a:pt x="0" y="354152"/>
                </a:lnTo>
                <a:lnTo>
                  <a:pt x="4608004" y="354152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95400" y="28440"/>
            <a:ext cx="2513880" cy="3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ftr" idx="1"/>
          </p:nvPr>
        </p:nvSpPr>
        <p:spPr>
          <a:xfrm>
            <a:off x="490320" y="3338280"/>
            <a:ext cx="55440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&lt;footer&gt;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2"/>
          </p:nvPr>
        </p:nvSpPr>
        <p:spPr>
          <a:xfrm>
            <a:off x="4339080" y="3338280"/>
            <a:ext cx="2138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62CD1549-5DE4-4274-91F5-7C026E07A758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dt" idx="3"/>
          </p:nvPr>
        </p:nvSpPr>
        <p:spPr>
          <a:xfrm>
            <a:off x="3303720" y="3338280"/>
            <a:ext cx="9086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g object 16"/>
          <p:cNvSpPr/>
          <p:nvPr/>
        </p:nvSpPr>
        <p:spPr>
          <a:xfrm>
            <a:off x="0" y="0"/>
            <a:ext cx="4607640" cy="353520"/>
          </a:xfrm>
          <a:custGeom>
            <a:avLst/>
            <a:gdLst>
              <a:gd name="textAreaLeft" fmla="*/ 0 w 4607640"/>
              <a:gd name="textAreaRight" fmla="*/ 4608360 w 4607640"/>
              <a:gd name="textAreaTop" fmla="*/ 0 h 353520"/>
              <a:gd name="textAreaBottom" fmla="*/ 354240 h 353520"/>
            </a:gdLst>
            <a:ahLst/>
            <a:rect l="textAreaLeft" t="textAreaTop" r="textAreaRight" b="textAreaBottom"/>
            <a:pathLst>
              <a:path w="4608195" h="354330">
                <a:moveTo>
                  <a:pt x="4608004" y="0"/>
                </a:moveTo>
                <a:lnTo>
                  <a:pt x="0" y="0"/>
                </a:lnTo>
                <a:lnTo>
                  <a:pt x="0" y="354152"/>
                </a:lnTo>
                <a:lnTo>
                  <a:pt x="4608004" y="354152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5400" y="28440"/>
            <a:ext cx="2513880" cy="3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ftr" idx="4"/>
          </p:nvPr>
        </p:nvSpPr>
        <p:spPr>
          <a:xfrm>
            <a:off x="490320" y="3338280"/>
            <a:ext cx="55440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&lt;footer&gt;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sldNum" idx="5"/>
          </p:nvPr>
        </p:nvSpPr>
        <p:spPr>
          <a:xfrm>
            <a:off x="4339080" y="3338280"/>
            <a:ext cx="2138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32F78174-150B-40CE-B9E7-92F528DAD3A8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dt" idx="6"/>
          </p:nvPr>
        </p:nvSpPr>
        <p:spPr>
          <a:xfrm>
            <a:off x="3303720" y="3338280"/>
            <a:ext cx="9086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4607640" cy="353520"/>
          </a:xfrm>
          <a:custGeom>
            <a:avLst/>
            <a:gdLst>
              <a:gd name="textAreaLeft" fmla="*/ 0 w 4607640"/>
              <a:gd name="textAreaRight" fmla="*/ 4608360 w 4607640"/>
              <a:gd name="textAreaTop" fmla="*/ 0 h 353520"/>
              <a:gd name="textAreaBottom" fmla="*/ 354240 h 353520"/>
            </a:gdLst>
            <a:ahLst/>
            <a:rect l="textAreaLeft" t="textAreaTop" r="textAreaRight" b="textAreaBottom"/>
            <a:pathLst>
              <a:path w="4608195" h="354330">
                <a:moveTo>
                  <a:pt x="4608004" y="0"/>
                </a:moveTo>
                <a:lnTo>
                  <a:pt x="0" y="0"/>
                </a:lnTo>
                <a:lnTo>
                  <a:pt x="0" y="354152"/>
                </a:lnTo>
                <a:lnTo>
                  <a:pt x="4608004" y="354152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95400" y="28440"/>
            <a:ext cx="2513880" cy="3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ftr" idx="7"/>
          </p:nvPr>
        </p:nvSpPr>
        <p:spPr>
          <a:xfrm>
            <a:off x="490320" y="3338280"/>
            <a:ext cx="55440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&lt;footer&gt;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sldNum" idx="8"/>
          </p:nvPr>
        </p:nvSpPr>
        <p:spPr>
          <a:xfrm>
            <a:off x="4339080" y="3338280"/>
            <a:ext cx="2138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8ADFE839-89D2-4C41-86C4-2D2CF5575F85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dt" idx="9"/>
          </p:nvPr>
        </p:nvSpPr>
        <p:spPr>
          <a:xfrm>
            <a:off x="3303720" y="3338280"/>
            <a:ext cx="9086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g object 16"/>
          <p:cNvSpPr/>
          <p:nvPr/>
        </p:nvSpPr>
        <p:spPr>
          <a:xfrm>
            <a:off x="0" y="0"/>
            <a:ext cx="4607640" cy="353520"/>
          </a:xfrm>
          <a:custGeom>
            <a:avLst/>
            <a:gdLst>
              <a:gd name="textAreaLeft" fmla="*/ 0 w 4607640"/>
              <a:gd name="textAreaRight" fmla="*/ 4608360 w 4607640"/>
              <a:gd name="textAreaTop" fmla="*/ 0 h 353520"/>
              <a:gd name="textAreaBottom" fmla="*/ 354240 h 353520"/>
            </a:gdLst>
            <a:ahLst/>
            <a:rect l="textAreaLeft" t="textAreaTop" r="textAreaRight" b="textAreaBottom"/>
            <a:pathLst>
              <a:path w="4608195" h="354330">
                <a:moveTo>
                  <a:pt x="4608004" y="0"/>
                </a:moveTo>
                <a:lnTo>
                  <a:pt x="0" y="0"/>
                </a:lnTo>
                <a:lnTo>
                  <a:pt x="0" y="354152"/>
                </a:lnTo>
                <a:lnTo>
                  <a:pt x="4608004" y="354152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5400" y="28440"/>
            <a:ext cx="2513880" cy="3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ftr" idx="10"/>
          </p:nvPr>
        </p:nvSpPr>
        <p:spPr>
          <a:xfrm>
            <a:off x="490320" y="3338280"/>
            <a:ext cx="55440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&lt;footer&gt;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sldNum" idx="11"/>
          </p:nvPr>
        </p:nvSpPr>
        <p:spPr>
          <a:xfrm>
            <a:off x="4339080" y="3338280"/>
            <a:ext cx="2138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A9FED99A-5BB0-4CFB-86B2-A0B2A7DEE0EA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" name="PlaceHolder 5"/>
          <p:cNvSpPr>
            <a:spLocks noGrp="1"/>
          </p:cNvSpPr>
          <p:nvPr>
            <p:ph type="dt" idx="12"/>
          </p:nvPr>
        </p:nvSpPr>
        <p:spPr>
          <a:xfrm>
            <a:off x="3303720" y="3338280"/>
            <a:ext cx="9086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g object 16"/>
          <p:cNvSpPr/>
          <p:nvPr/>
        </p:nvSpPr>
        <p:spPr>
          <a:xfrm>
            <a:off x="0" y="0"/>
            <a:ext cx="4607640" cy="353520"/>
          </a:xfrm>
          <a:custGeom>
            <a:avLst/>
            <a:gdLst>
              <a:gd name="textAreaLeft" fmla="*/ 0 w 4607640"/>
              <a:gd name="textAreaRight" fmla="*/ 4608360 w 4607640"/>
              <a:gd name="textAreaTop" fmla="*/ 0 h 353520"/>
              <a:gd name="textAreaBottom" fmla="*/ 354240 h 353520"/>
            </a:gdLst>
            <a:ahLst/>
            <a:rect l="textAreaLeft" t="textAreaTop" r="textAreaRight" b="textAreaBottom"/>
            <a:pathLst>
              <a:path w="4608195" h="354330">
                <a:moveTo>
                  <a:pt x="4608004" y="0"/>
                </a:moveTo>
                <a:lnTo>
                  <a:pt x="0" y="0"/>
                </a:lnTo>
                <a:lnTo>
                  <a:pt x="0" y="354152"/>
                </a:lnTo>
                <a:lnTo>
                  <a:pt x="4608004" y="354152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95400" y="28440"/>
            <a:ext cx="2513880" cy="3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79560" y="1140480"/>
            <a:ext cx="2001960" cy="10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ftr" idx="13"/>
          </p:nvPr>
        </p:nvSpPr>
        <p:spPr>
          <a:xfrm>
            <a:off x="490320" y="3338280"/>
            <a:ext cx="55440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&lt;footer&gt;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sldNum" idx="14"/>
          </p:nvPr>
        </p:nvSpPr>
        <p:spPr>
          <a:xfrm>
            <a:off x="4339080" y="3338280"/>
            <a:ext cx="2138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B3BC91A1-A033-4C5C-95EF-F4384737E3D0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dt" idx="15"/>
          </p:nvPr>
        </p:nvSpPr>
        <p:spPr>
          <a:xfrm>
            <a:off x="3303720" y="3338280"/>
            <a:ext cx="908640" cy="12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" Target="slide8.xml"/><Relationship Id="rId2" Type="http://schemas.openxmlformats.org/officeDocument/2006/relationships/slide" Target="slide8.xml"/><Relationship Id="rId3" Type="http://schemas.openxmlformats.org/officeDocument/2006/relationships/slide" Target="slide8.xml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slide" Target="slide8.xml"/><Relationship Id="rId10" Type="http://schemas.openxmlformats.org/officeDocument/2006/relationships/slide" Target="slide8.xml"/><Relationship Id="rId11" Type="http://schemas.openxmlformats.org/officeDocument/2006/relationships/slide" Target="slide8.xml"/><Relationship Id="rId1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" Target="slide8.xml"/><Relationship Id="rId4" Type="http://schemas.openxmlformats.org/officeDocument/2006/relationships/slide" Target="slide8.xml"/><Relationship Id="rId5" Type="http://schemas.openxmlformats.org/officeDocument/2006/relationships/slide" Target="slide8.xml"/><Relationship Id="rId6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0.png"/><Relationship Id="rId3" Type="http://schemas.openxmlformats.org/officeDocument/2006/relationships/slide" Target="slide8.xml"/><Relationship Id="rId4" Type="http://schemas.openxmlformats.org/officeDocument/2006/relationships/slide" Target="slide8.xml"/><Relationship Id="rId5" Type="http://schemas.openxmlformats.org/officeDocument/2006/relationships/slide" Target="slide8.xml"/><Relationship Id="rId6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slide" Target="slide8.xml"/><Relationship Id="rId9" Type="http://schemas.openxmlformats.org/officeDocument/2006/relationships/slide" Target="slide8.xml"/><Relationship Id="rId10" Type="http://schemas.openxmlformats.org/officeDocument/2006/relationships/slide" Target="slide8.xml"/><Relationship Id="rId1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slide" Target="slide8.xml"/><Relationship Id="rId9" Type="http://schemas.openxmlformats.org/officeDocument/2006/relationships/slide" Target="slide8.xml"/><Relationship Id="rId10" Type="http://schemas.openxmlformats.org/officeDocument/2006/relationships/slide" Target="slide8.xml"/><Relationship Id="rId1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slide" Target="slide8.xml"/><Relationship Id="rId6" Type="http://schemas.openxmlformats.org/officeDocument/2006/relationships/slide" Target="slide8.xml"/><Relationship Id="rId7" Type="http://schemas.openxmlformats.org/officeDocument/2006/relationships/slide" Target="slide8.xml"/><Relationship Id="rId8" Type="http://schemas.openxmlformats.org/officeDocument/2006/relationships/image" Target="../media/image29.png"/><Relationship Id="rId9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slide" Target="slide8.xml"/><Relationship Id="rId6" Type="http://schemas.openxmlformats.org/officeDocument/2006/relationships/slide" Target="slide8.xml"/><Relationship Id="rId7" Type="http://schemas.openxmlformats.org/officeDocument/2006/relationships/slide" Target="slide8.xml"/><Relationship Id="rId8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object 2"/>
          <p:cNvGrpSpPr/>
          <p:nvPr/>
        </p:nvGrpSpPr>
        <p:grpSpPr>
          <a:xfrm>
            <a:off x="87840" y="399960"/>
            <a:ext cx="4483080" cy="1194840"/>
            <a:chOff x="87840" y="399960"/>
            <a:chExt cx="4483080" cy="1194840"/>
          </a:xfrm>
        </p:grpSpPr>
        <p:sp>
          <p:nvSpPr>
            <p:cNvPr id="41" name="object 3"/>
            <p:cNvSpPr/>
            <p:nvPr/>
          </p:nvSpPr>
          <p:spPr>
            <a:xfrm>
              <a:off x="87840" y="399960"/>
              <a:ext cx="4432320" cy="8172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81720"/>
                <a:gd name="textAreaBottom" fmla="*/ 82440 h 81720"/>
              </a:gdLst>
              <a:ahLst/>
              <a:rect l="textAreaLeft" t="textAreaTop" r="textAreaRight" b="textAreaBottom"/>
              <a:pathLst>
                <a:path w="4432935" h="82550">
                  <a:moveTo>
                    <a:pt x="4381765" y="0"/>
                  </a:moveTo>
                  <a:lnTo>
                    <a:pt x="50800" y="0"/>
                  </a:lnTo>
                  <a:lnTo>
                    <a:pt x="31075" y="4008"/>
                  </a:lnTo>
                  <a:lnTo>
                    <a:pt x="14922" y="14922"/>
                  </a:lnTo>
                  <a:lnTo>
                    <a:pt x="4008" y="31075"/>
                  </a:lnTo>
                  <a:lnTo>
                    <a:pt x="0" y="50800"/>
                  </a:lnTo>
                  <a:lnTo>
                    <a:pt x="0" y="82384"/>
                  </a:lnTo>
                  <a:lnTo>
                    <a:pt x="4432566" y="82384"/>
                  </a:lnTo>
                  <a:lnTo>
                    <a:pt x="4432566" y="50800"/>
                  </a:lnTo>
                  <a:lnTo>
                    <a:pt x="4428558" y="31075"/>
                  </a:lnTo>
                  <a:lnTo>
                    <a:pt x="4417643" y="14922"/>
                  </a:lnTo>
                  <a:lnTo>
                    <a:pt x="4401490" y="4008"/>
                  </a:lnTo>
                  <a:lnTo>
                    <a:pt x="4381765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2" name="object 4"/>
            <p:cNvSpPr/>
            <p:nvPr/>
          </p:nvSpPr>
          <p:spPr>
            <a:xfrm>
              <a:off x="138600" y="463320"/>
              <a:ext cx="4432320" cy="113148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1131480"/>
                <a:gd name="textAreaBottom" fmla="*/ 1132200 h 1131480"/>
              </a:gdLst>
              <a:ahLst/>
              <a:rect l="textAreaLeft" t="textAreaTop" r="textAreaRight" b="textAreaBottom"/>
              <a:pathLst>
                <a:path w="4432935" h="1132205">
                  <a:moveTo>
                    <a:pt x="4432566" y="0"/>
                  </a:moveTo>
                  <a:lnTo>
                    <a:pt x="0" y="0"/>
                  </a:lnTo>
                  <a:lnTo>
                    <a:pt x="0" y="1131942"/>
                  </a:lnTo>
                  <a:lnTo>
                    <a:pt x="4432566" y="1131942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3" name="object 5"/>
            <p:cNvSpPr/>
            <p:nvPr/>
          </p:nvSpPr>
          <p:spPr>
            <a:xfrm>
              <a:off x="87840" y="444600"/>
              <a:ext cx="4432320" cy="10998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1099800"/>
                <a:gd name="textAreaBottom" fmla="*/ 1100520 h 1099800"/>
              </a:gdLst>
              <a:ahLst/>
              <a:rect l="textAreaLeft" t="textAreaTop" r="textAreaRight" b="textAreaBottom"/>
              <a:pathLst>
                <a:path w="4432935" h="1100455">
                  <a:moveTo>
                    <a:pt x="4432566" y="0"/>
                  </a:moveTo>
                  <a:lnTo>
                    <a:pt x="0" y="0"/>
                  </a:lnTo>
                  <a:lnTo>
                    <a:pt x="0" y="1049178"/>
                  </a:lnTo>
                  <a:lnTo>
                    <a:pt x="4008" y="1068902"/>
                  </a:lnTo>
                  <a:lnTo>
                    <a:pt x="14922" y="1085055"/>
                  </a:lnTo>
                  <a:lnTo>
                    <a:pt x="31075" y="1095970"/>
                  </a:lnTo>
                  <a:lnTo>
                    <a:pt x="50800" y="1099978"/>
                  </a:lnTo>
                  <a:lnTo>
                    <a:pt x="4381765" y="1099978"/>
                  </a:lnTo>
                  <a:lnTo>
                    <a:pt x="4401490" y="1095970"/>
                  </a:lnTo>
                  <a:lnTo>
                    <a:pt x="4417643" y="1085055"/>
                  </a:lnTo>
                  <a:lnTo>
                    <a:pt x="4428558" y="1068902"/>
                  </a:lnTo>
                  <a:lnTo>
                    <a:pt x="4432566" y="1049178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21200" y="506160"/>
            <a:ext cx="3766680" cy="1114560"/>
          </a:xfrm>
          <a:prstGeom prst="rect">
            <a:avLst/>
          </a:prstGeom>
          <a:noFill/>
          <a:ln w="0">
            <a:noFill/>
          </a:ln>
        </p:spPr>
        <p:txBody>
          <a:bodyPr lIns="0" rIns="0" tIns="2520" bIns="0" anchor="t">
            <a:noAutofit/>
          </a:bodyPr>
          <a:p>
            <a:pPr marL="12600" indent="0" algn="ctr">
              <a:lnSpc>
                <a:spcPct val="106000"/>
              </a:lnSpc>
              <a:spcBef>
                <a:spcPts val="20"/>
              </a:spcBef>
              <a:buNone/>
              <a:tabLst>
                <a:tab algn="l" pos="0"/>
              </a:tabLst>
            </a:pPr>
            <a:r>
              <a:rPr b="0" lang="en-US" sz="1400" spc="-52" strike="noStrike">
                <a:solidFill>
                  <a:schemeClr val="lt1"/>
                </a:solidFill>
                <a:latin typeface="Trebuchet MS"/>
              </a:rPr>
              <a:t>Разработка</a:t>
            </a:r>
            <a:r>
              <a:rPr b="0" lang="en-US" sz="14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мобильного</a:t>
            </a:r>
            <a:r>
              <a:rPr b="0" lang="en-US" sz="14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75" strike="noStrike">
                <a:solidFill>
                  <a:schemeClr val="lt1"/>
                </a:solidFill>
                <a:latin typeface="Trebuchet MS"/>
              </a:rPr>
              <a:t>приложения</a:t>
            </a:r>
            <a:r>
              <a:rPr b="0" lang="en-US" sz="14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41" strike="noStrike">
                <a:solidFill>
                  <a:schemeClr val="lt1"/>
                </a:solidFill>
                <a:latin typeface="Trebuchet MS"/>
              </a:rPr>
              <a:t>для</a:t>
            </a:r>
            <a:r>
              <a:rPr b="0" lang="en-US" sz="14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гибкого планирования</a:t>
            </a:r>
            <a:r>
              <a:rPr b="0" lang="en-US" sz="1400" spc="-1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" strike="noStrike">
                <a:solidFill>
                  <a:schemeClr val="lt1"/>
                </a:solidFill>
                <a:latin typeface="Trebuchet MS"/>
              </a:rPr>
              <a:t>и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приоритизации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55" strike="noStrike">
                <a:solidFill>
                  <a:schemeClr val="lt1"/>
                </a:solidFill>
                <a:latin typeface="Trebuchet MS"/>
              </a:rPr>
              <a:t>задач</a:t>
            </a:r>
            <a:r>
              <a:rPr b="0" lang="en-US" sz="1400" spc="-1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52" strike="noStrike">
                <a:solidFill>
                  <a:schemeClr val="lt1"/>
                </a:solidFill>
                <a:latin typeface="Trebuchet MS"/>
              </a:rPr>
              <a:t>с </a:t>
            </a: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возможностью</a:t>
            </a:r>
            <a:r>
              <a:rPr b="0" lang="en-US" sz="1400" spc="7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визуализации</a:t>
            </a:r>
            <a:r>
              <a:rPr b="0" lang="en-US" sz="1400" spc="7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прогресса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marL="12600" indent="0" algn="ctr">
              <a:lnSpc>
                <a:spcPct val="100000"/>
              </a:lnSpc>
              <a:spcBef>
                <a:spcPts val="315"/>
              </a:spcBef>
              <a:buNone/>
              <a:tabLst>
                <a:tab algn="l" pos="0"/>
              </a:tabLst>
            </a:pPr>
            <a:r>
              <a:rPr b="0" lang="en-US" sz="1100" spc="-55" strike="noStrike">
                <a:solidFill>
                  <a:schemeClr val="lt1"/>
                </a:solidFill>
                <a:latin typeface="Microsoft Sans Serif"/>
              </a:rPr>
              <a:t>Выпускная</a:t>
            </a:r>
            <a:r>
              <a:rPr b="0" lang="en-US" sz="1100" spc="49" strike="noStrike">
                <a:solidFill>
                  <a:schemeClr val="lt1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chemeClr val="lt1"/>
                </a:solidFill>
                <a:latin typeface="Microsoft Sans Serif"/>
              </a:rPr>
              <a:t>квалификационная</a:t>
            </a:r>
            <a:r>
              <a:rPr b="0" lang="en-US" sz="1100" spc="49" strike="noStrike">
                <a:solidFill>
                  <a:schemeClr val="lt1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chemeClr val="lt1"/>
                </a:solidFill>
                <a:latin typeface="Microsoft Sans Serif"/>
              </a:rPr>
              <a:t>работа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object 7"/>
          <p:cNvSpPr/>
          <p:nvPr/>
        </p:nvSpPr>
        <p:spPr>
          <a:xfrm>
            <a:off x="571680" y="1753560"/>
            <a:ext cx="3464640" cy="1247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 marL="852120" algn="ctr">
              <a:lnSpc>
                <a:spcPct val="102000"/>
              </a:lnSpc>
              <a:spcBef>
                <a:spcPts val="54"/>
              </a:spcBef>
            </a:pP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Выполнил: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Студент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группы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2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Баранов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Д.А.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852120">
              <a:lnSpc>
                <a:spcPct val="100000"/>
              </a:lnSpc>
              <a:spcBef>
                <a:spcPts val="196"/>
              </a:spcBef>
            </a:pP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852120" algn="ctr">
              <a:lnSpc>
                <a:spcPts val="955"/>
              </a:lnSpc>
            </a:pPr>
            <a:r>
              <a:rPr b="0" lang="en-US" sz="800" spc="69" strike="noStrike">
                <a:solidFill>
                  <a:srgbClr val="000000"/>
                </a:solidFill>
                <a:latin typeface="Tahoma"/>
              </a:rPr>
              <a:t>РГПУ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им.</a:t>
            </a:r>
            <a:r>
              <a:rPr b="0" lang="en-US" sz="800" spc="75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А.</a:t>
            </a:r>
            <a:r>
              <a:rPr b="0" lang="en-US" sz="800" spc="69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И.</a:t>
            </a:r>
            <a:r>
              <a:rPr b="0" lang="en-US" sz="800" spc="75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2" strike="noStrike">
                <a:solidFill>
                  <a:srgbClr val="000000"/>
                </a:solidFill>
                <a:latin typeface="Tahoma"/>
              </a:rPr>
              <a:t>Герцена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marL="852120" algn="ctr">
              <a:lnSpc>
                <a:spcPts val="955"/>
              </a:lnSpc>
            </a:pP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Институт</a:t>
            </a:r>
            <a:r>
              <a:rPr b="0" lang="en-US" sz="800" spc="21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информационных</a:t>
            </a:r>
            <a:r>
              <a:rPr b="0" lang="en-US" sz="800" spc="21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технологий</a:t>
            </a:r>
            <a:r>
              <a:rPr b="0" lang="en-US" sz="800" spc="26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и</a:t>
            </a:r>
            <a:r>
              <a:rPr b="0" lang="en-US" sz="800" spc="21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2" strike="noStrike">
                <a:solidFill>
                  <a:srgbClr val="000000"/>
                </a:solidFill>
                <a:latin typeface="Tahoma"/>
              </a:rPr>
              <a:t>технологического</a:t>
            </a:r>
            <a:r>
              <a:rPr b="0" lang="en-US" sz="800" spc="26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2" strike="noStrike">
                <a:solidFill>
                  <a:srgbClr val="000000"/>
                </a:solidFill>
                <a:latin typeface="Tahoma"/>
              </a:rPr>
              <a:t>образования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marL="852120">
              <a:lnSpc>
                <a:spcPct val="100000"/>
              </a:lnSpc>
              <a:spcBef>
                <a:spcPts val="414"/>
              </a:spcBef>
            </a:pP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marL="852120" algn="ctr">
              <a:lnSpc>
                <a:spcPct val="100000"/>
              </a:lnSpc>
              <a:spcBef>
                <a:spcPts val="6"/>
              </a:spcBef>
            </a:pP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Санкт-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Петербург,</a:t>
            </a:r>
            <a:r>
              <a:rPr b="0" lang="en-US" sz="1100" spc="7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2026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6" name="object 8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47" name="object 9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8" name="object 10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9" name="object 11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50" name="PlaceHolder 2"/>
          <p:cNvSpPr>
            <a:spLocks noGrp="1"/>
          </p:cNvSpPr>
          <p:nvPr>
            <p:ph type="ftr" idx="16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object 13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1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2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3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dt" idx="17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sldNum" idx="18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C557124C-0E66-48DB-9AAC-BB1A72F06792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55" strike="noStrike">
                <a:solidFill>
                  <a:schemeClr val="lt1"/>
                </a:solidFill>
                <a:latin typeface="Trebuchet MS"/>
              </a:rPr>
              <a:t>Актуальность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75" strike="noStrike">
                <a:solidFill>
                  <a:schemeClr val="lt1"/>
                </a:solidFill>
                <a:latin typeface="Trebuchet MS"/>
              </a:rPr>
              <a:t>исследования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" name="object 3" descr=""/>
          <p:cNvPicPr/>
          <p:nvPr/>
        </p:nvPicPr>
        <p:blipFill>
          <a:blip r:embed="rId1"/>
          <a:stretch/>
        </p:blipFill>
        <p:spPr>
          <a:xfrm>
            <a:off x="281160" y="79704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56" name="object 4" descr=""/>
          <p:cNvPicPr/>
          <p:nvPr/>
        </p:nvPicPr>
        <p:blipFill>
          <a:blip r:embed="rId2"/>
          <a:stretch/>
        </p:blipFill>
        <p:spPr>
          <a:xfrm>
            <a:off x="281160" y="115884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57" name="object 5" descr=""/>
          <p:cNvPicPr/>
          <p:nvPr/>
        </p:nvPicPr>
        <p:blipFill>
          <a:blip r:embed="rId3"/>
          <a:stretch/>
        </p:blipFill>
        <p:spPr>
          <a:xfrm>
            <a:off x="570960" y="1348920"/>
            <a:ext cx="51840" cy="51840"/>
          </a:xfrm>
          <a:prstGeom prst="rect">
            <a:avLst/>
          </a:prstGeom>
          <a:ln w="0">
            <a:noFill/>
          </a:ln>
        </p:spPr>
      </p:pic>
      <p:pic>
        <p:nvPicPr>
          <p:cNvPr id="58" name="object 6" descr=""/>
          <p:cNvPicPr/>
          <p:nvPr/>
        </p:nvPicPr>
        <p:blipFill>
          <a:blip r:embed="rId4"/>
          <a:stretch/>
        </p:blipFill>
        <p:spPr>
          <a:xfrm>
            <a:off x="570960" y="1652400"/>
            <a:ext cx="51840" cy="51840"/>
          </a:xfrm>
          <a:prstGeom prst="rect">
            <a:avLst/>
          </a:prstGeom>
          <a:ln w="0">
            <a:noFill/>
          </a:ln>
        </p:spPr>
      </p:pic>
      <p:pic>
        <p:nvPicPr>
          <p:cNvPr id="59" name="object 7" descr=""/>
          <p:cNvPicPr/>
          <p:nvPr/>
        </p:nvPicPr>
        <p:blipFill>
          <a:blip r:embed="rId5"/>
          <a:stretch/>
        </p:blipFill>
        <p:spPr>
          <a:xfrm>
            <a:off x="281160" y="198144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60" name="object 8" descr=""/>
          <p:cNvPicPr/>
          <p:nvPr/>
        </p:nvPicPr>
        <p:blipFill>
          <a:blip r:embed="rId6"/>
          <a:stretch/>
        </p:blipFill>
        <p:spPr>
          <a:xfrm>
            <a:off x="570960" y="2171160"/>
            <a:ext cx="51840" cy="51840"/>
          </a:xfrm>
          <a:prstGeom prst="rect">
            <a:avLst/>
          </a:prstGeom>
          <a:ln w="0">
            <a:noFill/>
          </a:ln>
        </p:spPr>
      </p:pic>
      <p:pic>
        <p:nvPicPr>
          <p:cNvPr id="61" name="object 9" descr=""/>
          <p:cNvPicPr/>
          <p:nvPr/>
        </p:nvPicPr>
        <p:blipFill>
          <a:blip r:embed="rId7"/>
          <a:stretch/>
        </p:blipFill>
        <p:spPr>
          <a:xfrm>
            <a:off x="570960" y="2475000"/>
            <a:ext cx="51840" cy="51840"/>
          </a:xfrm>
          <a:prstGeom prst="rect">
            <a:avLst/>
          </a:prstGeom>
          <a:ln w="0">
            <a:noFill/>
          </a:ln>
        </p:spPr>
      </p:pic>
      <p:pic>
        <p:nvPicPr>
          <p:cNvPr id="62" name="object 10" descr=""/>
          <p:cNvPicPr/>
          <p:nvPr/>
        </p:nvPicPr>
        <p:blipFill>
          <a:blip r:embed="rId8"/>
          <a:stretch/>
        </p:blipFill>
        <p:spPr>
          <a:xfrm>
            <a:off x="570960" y="2626560"/>
            <a:ext cx="51840" cy="51840"/>
          </a:xfrm>
          <a:prstGeom prst="rect">
            <a:avLst/>
          </a:prstGeom>
          <a:ln w="0">
            <a:noFill/>
          </a:ln>
        </p:spPr>
      </p:pic>
      <p:sp>
        <p:nvSpPr>
          <p:cNvPr id="63" name="object 11"/>
          <p:cNvSpPr/>
          <p:nvPr/>
        </p:nvSpPr>
        <p:spPr>
          <a:xfrm>
            <a:off x="402840" y="713520"/>
            <a:ext cx="4079880" cy="2320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 marL="12600">
              <a:lnSpc>
                <a:spcPct val="102000"/>
              </a:lnSpc>
              <a:spcBef>
                <a:spcPts val="54"/>
              </a:spcBef>
            </a:pPr>
            <a:r>
              <a:rPr b="1" lang="en-US" sz="1100" spc="-21" strike="noStrike">
                <a:solidFill>
                  <a:srgbClr val="000000"/>
                </a:solidFill>
                <a:latin typeface="Arial"/>
              </a:rPr>
              <a:t>Когнитивная</a:t>
            </a:r>
            <a:r>
              <a:rPr b="1" lang="en-US" sz="1100" spc="2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35" strike="noStrike">
                <a:solidFill>
                  <a:srgbClr val="000000"/>
                </a:solidFill>
                <a:latin typeface="Arial"/>
              </a:rPr>
              <a:t>перегрузка:</a:t>
            </a:r>
            <a:r>
              <a:rPr b="1" lang="en-US" sz="11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Постоянный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2" strike="noStrike">
                <a:solidFill>
                  <a:srgbClr val="000000"/>
                </a:solidFill>
                <a:latin typeface="Microsoft Sans Serif"/>
              </a:rPr>
              <a:t>рост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объемов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информации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требует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внедрения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2" strike="noStrike">
                <a:solidFill>
                  <a:srgbClr val="000000"/>
                </a:solidFill>
                <a:latin typeface="Microsoft Sans Serif"/>
              </a:rPr>
              <a:t>гибких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систем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тайм-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менеджмента.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76"/>
              </a:spcBef>
            </a:pPr>
            <a:r>
              <a:rPr b="1" lang="en-US" sz="1100" spc="-26" strike="noStrike">
                <a:solidFill>
                  <a:srgbClr val="000000"/>
                </a:solidFill>
                <a:latin typeface="Arial"/>
              </a:rPr>
              <a:t>Недостатки</a:t>
            </a:r>
            <a:r>
              <a:rPr b="1" lang="en-US" sz="1100" spc="4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52" strike="noStrike">
                <a:solidFill>
                  <a:srgbClr val="000000"/>
                </a:solidFill>
                <a:latin typeface="Arial"/>
              </a:rPr>
              <a:t>существующих</a:t>
            </a:r>
            <a:r>
              <a:rPr b="1" lang="en-US" sz="1100" spc="4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12" strike="noStrike">
                <a:solidFill>
                  <a:srgbClr val="000000"/>
                </a:solidFill>
                <a:latin typeface="Arial"/>
              </a:rPr>
              <a:t>аналогов: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0000"/>
              </a:lnSpc>
              <a:spcBef>
                <a:spcPts val="176"/>
              </a:spcBef>
            </a:pPr>
            <a:r>
              <a:rPr b="0" i="1" lang="en-US" sz="1000" spc="-66" strike="noStrike">
                <a:solidFill>
                  <a:srgbClr val="000000"/>
                </a:solidFill>
                <a:latin typeface="Arial"/>
              </a:rPr>
              <a:t>Корпоративные</a:t>
            </a:r>
            <a:r>
              <a:rPr b="0" i="1" lang="en-US" sz="1000" spc="2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i="1" lang="en-US" sz="1000" spc="-131" strike="noStrike">
                <a:solidFill>
                  <a:srgbClr val="000000"/>
                </a:solidFill>
                <a:latin typeface="Arial"/>
              </a:rPr>
              <a:t>таск-</a:t>
            </a:r>
            <a:r>
              <a:rPr b="0" i="1" lang="en-US" sz="1000" spc="-92" strike="noStrike">
                <a:solidFill>
                  <a:srgbClr val="000000"/>
                </a:solidFill>
                <a:latin typeface="Arial"/>
              </a:rPr>
              <a:t>трекеры:</a:t>
            </a:r>
            <a:r>
              <a:rPr b="0" i="1" lang="en-US" sz="1000" spc="2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000" spc="-35" strike="noStrike">
                <a:solidFill>
                  <a:srgbClr val="000000"/>
                </a:solidFill>
                <a:latin typeface="Microsoft Sans Serif"/>
              </a:rPr>
              <a:t>Избыточная</a:t>
            </a:r>
            <a:r>
              <a:rPr b="0" lang="en-US" sz="1000" spc="4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5" strike="noStrike">
                <a:solidFill>
                  <a:srgbClr val="000000"/>
                </a:solidFill>
                <a:latin typeface="Microsoft Sans Serif"/>
              </a:rPr>
              <a:t>сложность,</a:t>
            </a:r>
            <a:r>
              <a:rPr b="0" lang="en-US" sz="1000" spc="4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визуальная </a:t>
            </a:r>
            <a:r>
              <a:rPr b="0" lang="en-US" sz="1000" spc="-52" strike="noStrike">
                <a:solidFill>
                  <a:srgbClr val="000000"/>
                </a:solidFill>
                <a:latin typeface="Microsoft Sans Serif"/>
              </a:rPr>
              <a:t>перегруженность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2" strike="noStrike">
                <a:solidFill>
                  <a:srgbClr val="000000"/>
                </a:solidFill>
                <a:latin typeface="Microsoft Sans Serif"/>
              </a:rPr>
              <a:t>высокий</a:t>
            </a:r>
            <a:r>
              <a:rPr b="0" lang="en-US" sz="10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21" strike="noStrike">
                <a:solidFill>
                  <a:srgbClr val="000000"/>
                </a:solidFill>
                <a:latin typeface="Microsoft Sans Serif"/>
              </a:rPr>
              <a:t>порог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входа.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ts val="1199"/>
              </a:lnSpc>
              <a:spcBef>
                <a:spcPts val="31"/>
              </a:spcBef>
            </a:pPr>
            <a:r>
              <a:rPr b="0" i="1" lang="en-US" sz="1000" spc="-111" strike="noStrike">
                <a:solidFill>
                  <a:srgbClr val="000000"/>
                </a:solidFill>
                <a:latin typeface="Arial"/>
              </a:rPr>
              <a:t>Простые</a:t>
            </a:r>
            <a:r>
              <a:rPr b="0" i="1" lang="en-US" sz="1000" spc="3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i="1" lang="en-US" sz="1000" spc="-46" strike="noStrike">
                <a:solidFill>
                  <a:srgbClr val="000000"/>
                </a:solidFill>
                <a:latin typeface="Arial"/>
              </a:rPr>
              <a:t>планеры:</a:t>
            </a:r>
            <a:r>
              <a:rPr b="0" i="1" lang="en-US" sz="1000" spc="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Отсутствие</a:t>
            </a:r>
            <a:r>
              <a:rPr b="0" lang="en-US" sz="10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приоритизации,</a:t>
            </a:r>
            <a:r>
              <a:rPr b="0" lang="en-US" sz="10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26" strike="noStrike">
                <a:solidFill>
                  <a:srgbClr val="000000"/>
                </a:solidFill>
                <a:latin typeface="Microsoft Sans Serif"/>
              </a:rPr>
              <a:t>глубокой </a:t>
            </a:r>
            <a:r>
              <a:rPr b="0" lang="en-US" sz="1000" spc="-46" strike="noStrike">
                <a:solidFill>
                  <a:srgbClr val="000000"/>
                </a:solidFill>
                <a:latin typeface="Microsoft Sans Serif"/>
              </a:rPr>
              <a:t>декомпозиции</a:t>
            </a:r>
            <a:r>
              <a:rPr b="0" lang="en-US" sz="10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60" strike="noStrike">
                <a:solidFill>
                  <a:srgbClr val="000000"/>
                </a:solidFill>
                <a:latin typeface="Microsoft Sans Serif"/>
              </a:rPr>
              <a:t>целей</a:t>
            </a:r>
            <a:r>
              <a:rPr b="0" lang="en-US" sz="10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0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6" strike="noStrike">
                <a:solidFill>
                  <a:srgbClr val="000000"/>
                </a:solidFill>
                <a:latin typeface="Microsoft Sans Serif"/>
              </a:rPr>
              <a:t>встроенной</a:t>
            </a:r>
            <a:r>
              <a:rPr b="0" lang="en-US" sz="10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аналитики.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50"/>
              </a:spcBef>
            </a:pPr>
            <a:r>
              <a:rPr b="1" lang="en-US" sz="1100" spc="-35" strike="noStrike">
                <a:solidFill>
                  <a:srgbClr val="000000"/>
                </a:solidFill>
                <a:latin typeface="Arial"/>
              </a:rPr>
              <a:t>Статистические</a:t>
            </a:r>
            <a:r>
              <a:rPr b="1" lang="en-US" sz="1100" spc="7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12" strike="noStrike">
                <a:solidFill>
                  <a:srgbClr val="000000"/>
                </a:solidFill>
                <a:latin typeface="Arial"/>
              </a:rPr>
              <a:t>показатели: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0000"/>
              </a:lnSpc>
              <a:spcBef>
                <a:spcPts val="176"/>
              </a:spcBef>
            </a:pPr>
            <a:r>
              <a:rPr b="0" lang="en-US" sz="1000" spc="-32" strike="noStrike">
                <a:solidFill>
                  <a:srgbClr val="000000"/>
                </a:solidFill>
                <a:latin typeface="Microsoft Sans Serif"/>
              </a:rPr>
              <a:t>85%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60" strike="noStrike">
                <a:solidFill>
                  <a:srgbClr val="000000"/>
                </a:solidFill>
                <a:latin typeface="Microsoft Sans Serif"/>
              </a:rPr>
              <a:t>пользователей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5" strike="noStrike">
                <a:solidFill>
                  <a:srgbClr val="000000"/>
                </a:solidFill>
                <a:latin typeface="Microsoft Sans Serif"/>
              </a:rPr>
              <a:t>отмечают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21" strike="noStrike">
                <a:solidFill>
                  <a:srgbClr val="000000"/>
                </a:solidFill>
                <a:latin typeface="Microsoft Sans Serif"/>
              </a:rPr>
              <a:t>рост</a:t>
            </a:r>
            <a:r>
              <a:rPr b="0" lang="en-US" sz="10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продуктивности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при</a:t>
            </a:r>
            <a:r>
              <a:rPr b="0" lang="en-US" sz="10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5" strike="noStrike">
                <a:solidFill>
                  <a:srgbClr val="000000"/>
                </a:solidFill>
                <a:latin typeface="Microsoft Sans Serif"/>
              </a:rPr>
              <a:t>цифровом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планировании.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ts val="1191"/>
              </a:lnSpc>
            </a:pPr>
            <a:r>
              <a:rPr b="0" lang="en-US" sz="1000" spc="-32" strike="noStrike">
                <a:solidFill>
                  <a:srgbClr val="000000"/>
                </a:solidFill>
                <a:latin typeface="Microsoft Sans Serif"/>
              </a:rPr>
              <a:t>60%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5" strike="noStrike">
                <a:solidFill>
                  <a:srgbClr val="000000"/>
                </a:solidFill>
                <a:latin typeface="Microsoft Sans Serif"/>
              </a:rPr>
              <a:t>фиксируют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52" strike="noStrike">
                <a:solidFill>
                  <a:srgbClr val="000000"/>
                </a:solidFill>
                <a:latin typeface="Microsoft Sans Serif"/>
              </a:rPr>
              <a:t>снижение</a:t>
            </a:r>
            <a:r>
              <a:rPr b="0" lang="en-US" sz="10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32" strike="noStrike">
                <a:solidFill>
                  <a:srgbClr val="000000"/>
                </a:solidFill>
                <a:latin typeface="Microsoft Sans Serif"/>
              </a:rPr>
              <a:t>уровня</a:t>
            </a:r>
            <a:r>
              <a:rPr b="0" lang="en-US" sz="10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стресса.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ts val="1199"/>
              </a:lnSpc>
              <a:spcBef>
                <a:spcPts val="40"/>
              </a:spcBef>
            </a:pPr>
            <a:r>
              <a:rPr b="0" lang="en-US" sz="1000" spc="-32" strike="noStrike">
                <a:solidFill>
                  <a:srgbClr val="000000"/>
                </a:solidFill>
                <a:latin typeface="Microsoft Sans Serif"/>
              </a:rPr>
              <a:t>30%</a:t>
            </a:r>
            <a:r>
              <a:rPr b="0" lang="en-US" sz="10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сталкиваются</a:t>
            </a:r>
            <a:r>
              <a:rPr b="0" lang="en-US" sz="10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со</a:t>
            </a:r>
            <a:r>
              <a:rPr b="0" lang="en-US" sz="10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сложностями</a:t>
            </a:r>
            <a:r>
              <a:rPr b="0" lang="en-US" sz="10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адаптации</a:t>
            </a:r>
            <a:r>
              <a:rPr b="0" lang="en-US" sz="10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52" strike="noStrike">
                <a:solidFill>
                  <a:srgbClr val="000000"/>
                </a:solidFill>
                <a:latin typeface="Microsoft Sans Serif"/>
              </a:rPr>
              <a:t>из-</a:t>
            </a:r>
            <a:r>
              <a:rPr b="0" lang="en-US" sz="1000" spc="-26" strike="noStrike">
                <a:solidFill>
                  <a:srgbClr val="000000"/>
                </a:solidFill>
                <a:latin typeface="Microsoft Sans Serif"/>
              </a:rPr>
              <a:t>за </a:t>
            </a:r>
            <a:r>
              <a:rPr b="0" lang="en-US" sz="1000" spc="-41" strike="noStrike">
                <a:solidFill>
                  <a:srgbClr val="000000"/>
                </a:solidFill>
                <a:latin typeface="Microsoft Sans Serif"/>
              </a:rPr>
              <a:t>неэргономичных</a:t>
            </a:r>
            <a:r>
              <a:rPr b="0" lang="en-US" sz="1000" spc="7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интерфейсов.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4" name="object 12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65" name="object 13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66" name="object 14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67" name="object 15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68" name="PlaceHolder 2"/>
          <p:cNvSpPr>
            <a:spLocks noGrp="1"/>
          </p:cNvSpPr>
          <p:nvPr>
            <p:ph type="ftr" idx="19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" name="object 17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9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10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11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dt" idx="20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sldNum" idx="21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00F97D8F-3974-49BE-961E-D0CB0460E078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46" strike="noStrike">
                <a:solidFill>
                  <a:schemeClr val="lt1"/>
                </a:solidFill>
                <a:latin typeface="Trebuchet MS"/>
              </a:rPr>
              <a:t>Объект</a:t>
            </a:r>
            <a:r>
              <a:rPr b="0" lang="en-US" sz="14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" strike="noStrike">
                <a:solidFill>
                  <a:schemeClr val="lt1"/>
                </a:solidFill>
                <a:latin typeface="Trebuchet MS"/>
              </a:rPr>
              <a:t>и</a:t>
            </a:r>
            <a:r>
              <a:rPr b="0" lang="en-US" sz="1400" spc="-2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92" strike="noStrike">
                <a:solidFill>
                  <a:schemeClr val="lt1"/>
                </a:solidFill>
                <a:latin typeface="Trebuchet MS"/>
              </a:rPr>
              <a:t>предмет</a:t>
            </a:r>
            <a:r>
              <a:rPr b="0" lang="en-US" sz="1400" spc="-2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72" strike="noStrike">
                <a:solidFill>
                  <a:schemeClr val="lt1"/>
                </a:solidFill>
                <a:latin typeface="Trebuchet MS"/>
              </a:rPr>
              <a:t>исследования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object 3"/>
          <p:cNvSpPr/>
          <p:nvPr/>
        </p:nvSpPr>
        <p:spPr>
          <a:xfrm>
            <a:off x="87840" y="840240"/>
            <a:ext cx="4432320" cy="198000"/>
          </a:xfrm>
          <a:custGeom>
            <a:avLst/>
            <a:gdLst>
              <a:gd name="textAreaLeft" fmla="*/ 0 w 4432320"/>
              <a:gd name="textAreaRight" fmla="*/ 4433040 w 4432320"/>
              <a:gd name="textAreaTop" fmla="*/ 0 h 198000"/>
              <a:gd name="textAreaBottom" fmla="*/ 198720 h 198000"/>
            </a:gdLst>
            <a:ahLst/>
            <a:rect l="textAreaLeft" t="textAreaTop" r="textAreaRight" b="textAreaBottom"/>
            <a:pathLst>
              <a:path w="4432935" h="198755">
                <a:moveTo>
                  <a:pt x="4381765" y="0"/>
                </a:moveTo>
                <a:lnTo>
                  <a:pt x="50800" y="0"/>
                </a:lnTo>
                <a:lnTo>
                  <a:pt x="31075" y="4008"/>
                </a:lnTo>
                <a:lnTo>
                  <a:pt x="14922" y="14922"/>
                </a:lnTo>
                <a:lnTo>
                  <a:pt x="4008" y="31075"/>
                </a:lnTo>
                <a:lnTo>
                  <a:pt x="0" y="50800"/>
                </a:lnTo>
                <a:lnTo>
                  <a:pt x="0" y="198686"/>
                </a:lnTo>
                <a:lnTo>
                  <a:pt x="4432566" y="198686"/>
                </a:lnTo>
                <a:lnTo>
                  <a:pt x="4432566" y="50800"/>
                </a:lnTo>
                <a:lnTo>
                  <a:pt x="4428558" y="31075"/>
                </a:lnTo>
                <a:lnTo>
                  <a:pt x="4417643" y="14922"/>
                </a:lnTo>
                <a:lnTo>
                  <a:pt x="4401490" y="4008"/>
                </a:lnTo>
                <a:lnTo>
                  <a:pt x="4381765" y="0"/>
                </a:lnTo>
                <a:close/>
              </a:path>
            </a:pathLst>
          </a:custGeom>
          <a:solidFill>
            <a:srgbClr val="26268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" name="object 4"/>
          <p:cNvSpPr/>
          <p:nvPr/>
        </p:nvSpPr>
        <p:spPr>
          <a:xfrm>
            <a:off x="138600" y="853200"/>
            <a:ext cx="141156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ts val="1310"/>
              </a:lnSpc>
            </a:pPr>
            <a:r>
              <a:rPr b="0" lang="en-US" sz="1200" spc="-80" strike="noStrike">
                <a:solidFill>
                  <a:srgbClr val="ffffff"/>
                </a:solidFill>
                <a:latin typeface="Lucida Sans Unicode"/>
              </a:rPr>
              <a:t>Объект</a:t>
            </a:r>
            <a:r>
              <a:rPr b="0" lang="en-US" sz="1200" spc="21" strike="noStrike">
                <a:solidFill>
                  <a:srgbClr val="ffffff"/>
                </a:solidFill>
                <a:latin typeface="Lucida Sans Unicode"/>
              </a:rPr>
              <a:t> </a:t>
            </a:r>
            <a:r>
              <a:rPr b="0" lang="en-US" sz="1200" spc="-120" strike="noStrike">
                <a:solidFill>
                  <a:srgbClr val="ffffff"/>
                </a:solidFill>
                <a:latin typeface="Lucida Sans Unicode"/>
              </a:rPr>
              <a:t>исследования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5" name="object 5"/>
          <p:cNvGrpSpPr/>
          <p:nvPr/>
        </p:nvGrpSpPr>
        <p:grpSpPr>
          <a:xfrm>
            <a:off x="87840" y="897120"/>
            <a:ext cx="4483080" cy="588600"/>
            <a:chOff x="87840" y="897120"/>
            <a:chExt cx="4483080" cy="588600"/>
          </a:xfrm>
        </p:grpSpPr>
        <p:pic>
          <p:nvPicPr>
            <p:cNvPr id="76" name="object 6" descr=""/>
            <p:cNvPicPr/>
            <p:nvPr/>
          </p:nvPicPr>
          <p:blipFill>
            <a:blip r:embed="rId1"/>
            <a:stretch/>
          </p:blipFill>
          <p:spPr>
            <a:xfrm>
              <a:off x="87840" y="1026360"/>
              <a:ext cx="4431960" cy="500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7" name="object 7"/>
            <p:cNvSpPr/>
            <p:nvPr/>
          </p:nvSpPr>
          <p:spPr>
            <a:xfrm>
              <a:off x="138600" y="897120"/>
              <a:ext cx="4432320" cy="5886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588600"/>
                <a:gd name="textAreaBottom" fmla="*/ 589320 h 588600"/>
              </a:gdLst>
              <a:ahLst/>
              <a:rect l="textAreaLeft" t="textAreaTop" r="textAreaRight" b="textAreaBottom"/>
              <a:pathLst>
                <a:path w="4432935" h="589280">
                  <a:moveTo>
                    <a:pt x="4432566" y="0"/>
                  </a:moveTo>
                  <a:lnTo>
                    <a:pt x="0" y="0"/>
                  </a:lnTo>
                  <a:lnTo>
                    <a:pt x="0" y="589126"/>
                  </a:lnTo>
                  <a:lnTo>
                    <a:pt x="4432566" y="589126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78" name="object 8"/>
            <p:cNvSpPr/>
            <p:nvPr/>
          </p:nvSpPr>
          <p:spPr>
            <a:xfrm>
              <a:off x="87840" y="1070640"/>
              <a:ext cx="4432320" cy="36432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364320"/>
                <a:gd name="textAreaBottom" fmla="*/ 365040 h 364320"/>
              </a:gdLst>
              <a:ahLst/>
              <a:rect l="textAreaLeft" t="textAreaTop" r="textAreaRight" b="textAreaBottom"/>
              <a:pathLst>
                <a:path w="4432935" h="365125">
                  <a:moveTo>
                    <a:pt x="4432566" y="0"/>
                  </a:moveTo>
                  <a:lnTo>
                    <a:pt x="0" y="0"/>
                  </a:lnTo>
                  <a:lnTo>
                    <a:pt x="0" y="314144"/>
                  </a:lnTo>
                  <a:lnTo>
                    <a:pt x="4008" y="333868"/>
                  </a:lnTo>
                  <a:lnTo>
                    <a:pt x="14922" y="350021"/>
                  </a:lnTo>
                  <a:lnTo>
                    <a:pt x="31075" y="360935"/>
                  </a:lnTo>
                  <a:lnTo>
                    <a:pt x="50800" y="364944"/>
                  </a:lnTo>
                  <a:lnTo>
                    <a:pt x="4381765" y="364944"/>
                  </a:lnTo>
                  <a:lnTo>
                    <a:pt x="4401490" y="360935"/>
                  </a:lnTo>
                  <a:lnTo>
                    <a:pt x="4417643" y="350021"/>
                  </a:lnTo>
                  <a:lnTo>
                    <a:pt x="4428558" y="333868"/>
                  </a:lnTo>
                  <a:lnTo>
                    <a:pt x="4432566" y="314144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e9e9f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9" name="object 9"/>
          <p:cNvSpPr/>
          <p:nvPr/>
        </p:nvSpPr>
        <p:spPr>
          <a:xfrm>
            <a:off x="138600" y="1040760"/>
            <a:ext cx="4432320" cy="34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>
              <a:lnSpc>
                <a:spcPct val="102000"/>
              </a:lnSpc>
              <a:spcBef>
                <a:spcPts val="54"/>
              </a:spcBef>
            </a:pP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Процесс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планирования,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организации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контроля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выполнения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задач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в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мобильной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цифровой</a:t>
            </a:r>
            <a:r>
              <a:rPr b="0" lang="en-US" sz="1100" spc="-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среде.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object 10"/>
          <p:cNvSpPr/>
          <p:nvPr/>
        </p:nvSpPr>
        <p:spPr>
          <a:xfrm>
            <a:off x="87840" y="1947600"/>
            <a:ext cx="4432320" cy="198000"/>
          </a:xfrm>
          <a:custGeom>
            <a:avLst/>
            <a:gdLst>
              <a:gd name="textAreaLeft" fmla="*/ 0 w 4432320"/>
              <a:gd name="textAreaRight" fmla="*/ 4433040 w 4432320"/>
              <a:gd name="textAreaTop" fmla="*/ 0 h 198000"/>
              <a:gd name="textAreaBottom" fmla="*/ 198720 h 198000"/>
            </a:gdLst>
            <a:ahLst/>
            <a:rect l="textAreaLeft" t="textAreaTop" r="textAreaRight" b="textAreaBottom"/>
            <a:pathLst>
              <a:path w="4432935" h="198755">
                <a:moveTo>
                  <a:pt x="4381765" y="0"/>
                </a:moveTo>
                <a:lnTo>
                  <a:pt x="50800" y="0"/>
                </a:lnTo>
                <a:lnTo>
                  <a:pt x="31075" y="4008"/>
                </a:lnTo>
                <a:lnTo>
                  <a:pt x="14922" y="14922"/>
                </a:lnTo>
                <a:lnTo>
                  <a:pt x="4008" y="31075"/>
                </a:lnTo>
                <a:lnTo>
                  <a:pt x="0" y="50800"/>
                </a:lnTo>
                <a:lnTo>
                  <a:pt x="0" y="198335"/>
                </a:lnTo>
                <a:lnTo>
                  <a:pt x="4432566" y="198335"/>
                </a:lnTo>
                <a:lnTo>
                  <a:pt x="4432566" y="50800"/>
                </a:lnTo>
                <a:lnTo>
                  <a:pt x="4428558" y="31075"/>
                </a:lnTo>
                <a:lnTo>
                  <a:pt x="4417643" y="14922"/>
                </a:lnTo>
                <a:lnTo>
                  <a:pt x="4401490" y="4008"/>
                </a:lnTo>
                <a:lnTo>
                  <a:pt x="4381765" y="0"/>
                </a:lnTo>
                <a:close/>
              </a:path>
            </a:pathLst>
          </a:custGeom>
          <a:solidFill>
            <a:srgbClr val="26268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1" name="object 11"/>
          <p:cNvSpPr/>
          <p:nvPr/>
        </p:nvSpPr>
        <p:spPr>
          <a:xfrm>
            <a:off x="138600" y="1955160"/>
            <a:ext cx="1490400" cy="16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ts val="1310"/>
              </a:lnSpc>
            </a:pPr>
            <a:r>
              <a:rPr b="0" lang="en-US" sz="1200" spc="-137" strike="noStrike">
                <a:solidFill>
                  <a:srgbClr val="ffffff"/>
                </a:solidFill>
                <a:latin typeface="Lucida Sans Unicode"/>
              </a:rPr>
              <a:t>Предмет</a:t>
            </a:r>
            <a:r>
              <a:rPr b="0" lang="en-US" sz="1200" spc="55" strike="noStrike">
                <a:solidFill>
                  <a:srgbClr val="ffffff"/>
                </a:solidFill>
                <a:latin typeface="Lucida Sans Unicode"/>
              </a:rPr>
              <a:t> </a:t>
            </a:r>
            <a:r>
              <a:rPr b="0" lang="en-US" sz="1200" spc="-120" strike="noStrike">
                <a:solidFill>
                  <a:srgbClr val="ffffff"/>
                </a:solidFill>
                <a:latin typeface="Lucida Sans Unicode"/>
              </a:rPr>
              <a:t>исследования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2" name="object 12"/>
          <p:cNvGrpSpPr/>
          <p:nvPr/>
        </p:nvGrpSpPr>
        <p:grpSpPr>
          <a:xfrm>
            <a:off x="87840" y="2004480"/>
            <a:ext cx="4483080" cy="765000"/>
            <a:chOff x="87840" y="2004480"/>
            <a:chExt cx="4483080" cy="765000"/>
          </a:xfrm>
        </p:grpSpPr>
        <p:pic>
          <p:nvPicPr>
            <p:cNvPr id="83" name="object 13" descr=""/>
            <p:cNvPicPr/>
            <p:nvPr/>
          </p:nvPicPr>
          <p:blipFill>
            <a:blip r:embed="rId2"/>
            <a:stretch/>
          </p:blipFill>
          <p:spPr>
            <a:xfrm>
              <a:off x="87840" y="2133000"/>
              <a:ext cx="4431960" cy="500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84" name="object 14"/>
            <p:cNvSpPr/>
            <p:nvPr/>
          </p:nvSpPr>
          <p:spPr>
            <a:xfrm>
              <a:off x="138600" y="2004480"/>
              <a:ext cx="4432320" cy="7650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765000"/>
                <a:gd name="textAreaBottom" fmla="*/ 765720 h 765000"/>
              </a:gdLst>
              <a:ahLst/>
              <a:rect l="textAreaLeft" t="textAreaTop" r="textAreaRight" b="textAreaBottom"/>
              <a:pathLst>
                <a:path w="4432935" h="765810">
                  <a:moveTo>
                    <a:pt x="4432566" y="0"/>
                  </a:moveTo>
                  <a:lnTo>
                    <a:pt x="0" y="0"/>
                  </a:lnTo>
                  <a:lnTo>
                    <a:pt x="0" y="765760"/>
                  </a:lnTo>
                  <a:lnTo>
                    <a:pt x="4432566" y="765760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5" name="object 15"/>
            <p:cNvSpPr/>
            <p:nvPr/>
          </p:nvSpPr>
          <p:spPr>
            <a:xfrm>
              <a:off x="87840" y="2177280"/>
              <a:ext cx="4432320" cy="54144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541440"/>
                <a:gd name="textAreaBottom" fmla="*/ 542160 h 541440"/>
              </a:gdLst>
              <a:ahLst/>
              <a:rect l="textAreaLeft" t="textAreaTop" r="textAreaRight" b="textAreaBottom"/>
              <a:pathLst>
                <a:path w="4432935" h="542289">
                  <a:moveTo>
                    <a:pt x="4432566" y="0"/>
                  </a:moveTo>
                  <a:lnTo>
                    <a:pt x="0" y="0"/>
                  </a:lnTo>
                  <a:lnTo>
                    <a:pt x="0" y="491130"/>
                  </a:lnTo>
                  <a:lnTo>
                    <a:pt x="4008" y="510854"/>
                  </a:lnTo>
                  <a:lnTo>
                    <a:pt x="14922" y="527007"/>
                  </a:lnTo>
                  <a:lnTo>
                    <a:pt x="31075" y="537921"/>
                  </a:lnTo>
                  <a:lnTo>
                    <a:pt x="50800" y="541930"/>
                  </a:lnTo>
                  <a:lnTo>
                    <a:pt x="4381765" y="541930"/>
                  </a:lnTo>
                  <a:lnTo>
                    <a:pt x="4401490" y="537921"/>
                  </a:lnTo>
                  <a:lnTo>
                    <a:pt x="4417643" y="527007"/>
                  </a:lnTo>
                  <a:lnTo>
                    <a:pt x="4428558" y="510854"/>
                  </a:lnTo>
                  <a:lnTo>
                    <a:pt x="4432566" y="491130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e9e9f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86" name="object 16"/>
          <p:cNvSpPr/>
          <p:nvPr/>
        </p:nvSpPr>
        <p:spPr>
          <a:xfrm>
            <a:off x="138600" y="2152440"/>
            <a:ext cx="4432320" cy="51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>
              <a:lnSpc>
                <a:spcPct val="102000"/>
              </a:lnSpc>
              <a:spcBef>
                <a:spcPts val="54"/>
              </a:spcBef>
            </a:pP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Методы,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модели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программные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средства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реализации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мобильного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приложения,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обеспечивающего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гибкое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планирование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задач,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их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приоритизацию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визуализацию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прогресса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выполнения.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7" name="object 17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88" name="object 18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9" name="object 19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90" name="object 20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91" name="PlaceHolder 2"/>
          <p:cNvSpPr>
            <a:spLocks noGrp="1"/>
          </p:cNvSpPr>
          <p:nvPr>
            <p:ph type="ftr" idx="22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2" name="object 22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3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4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5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dt" idx="23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sldNum" idx="24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757C48B9-2C30-43F5-A673-EE923E94154D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52" strike="noStrike">
                <a:solidFill>
                  <a:schemeClr val="lt1"/>
                </a:solidFill>
                <a:latin typeface="Trebuchet MS"/>
              </a:rPr>
              <a:t>Цель</a:t>
            </a:r>
            <a:r>
              <a:rPr b="0" lang="en-US" sz="1400" spc="-4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" strike="noStrike">
                <a:solidFill>
                  <a:schemeClr val="lt1"/>
                </a:solidFill>
                <a:latin typeface="Trebuchet MS"/>
              </a:rPr>
              <a:t>и</a:t>
            </a:r>
            <a:r>
              <a:rPr b="0" lang="en-US" sz="1400" spc="-4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гипотеза</a:t>
            </a:r>
            <a:r>
              <a:rPr b="0" lang="en-US" sz="1400" spc="-4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75" strike="noStrike">
                <a:solidFill>
                  <a:schemeClr val="lt1"/>
                </a:solidFill>
                <a:latin typeface="Trebuchet MS"/>
              </a:rPr>
              <a:t>исследования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object 3"/>
          <p:cNvSpPr/>
          <p:nvPr/>
        </p:nvSpPr>
        <p:spPr>
          <a:xfrm>
            <a:off x="87840" y="671400"/>
            <a:ext cx="4432320" cy="203040"/>
          </a:xfrm>
          <a:custGeom>
            <a:avLst/>
            <a:gdLst>
              <a:gd name="textAreaLeft" fmla="*/ 0 w 4432320"/>
              <a:gd name="textAreaRight" fmla="*/ 4433040 w 4432320"/>
              <a:gd name="textAreaTop" fmla="*/ 0 h 203040"/>
              <a:gd name="textAreaBottom" fmla="*/ 203760 h 203040"/>
            </a:gdLst>
            <a:ahLst/>
            <a:rect l="textAreaLeft" t="textAreaTop" r="textAreaRight" b="textAreaBottom"/>
            <a:pathLst>
              <a:path w="4432935" h="203834">
                <a:moveTo>
                  <a:pt x="4381765" y="0"/>
                </a:moveTo>
                <a:lnTo>
                  <a:pt x="50800" y="0"/>
                </a:lnTo>
                <a:lnTo>
                  <a:pt x="31075" y="4008"/>
                </a:lnTo>
                <a:lnTo>
                  <a:pt x="14922" y="14922"/>
                </a:lnTo>
                <a:lnTo>
                  <a:pt x="4008" y="31075"/>
                </a:lnTo>
                <a:lnTo>
                  <a:pt x="0" y="50800"/>
                </a:lnTo>
                <a:lnTo>
                  <a:pt x="0" y="203605"/>
                </a:lnTo>
                <a:lnTo>
                  <a:pt x="4432566" y="203605"/>
                </a:lnTo>
                <a:lnTo>
                  <a:pt x="4432566" y="50800"/>
                </a:lnTo>
                <a:lnTo>
                  <a:pt x="4428558" y="31075"/>
                </a:lnTo>
                <a:lnTo>
                  <a:pt x="4417643" y="14922"/>
                </a:lnTo>
                <a:lnTo>
                  <a:pt x="4401490" y="4008"/>
                </a:lnTo>
                <a:lnTo>
                  <a:pt x="4381765" y="0"/>
                </a:lnTo>
                <a:close/>
              </a:path>
            </a:pathLst>
          </a:custGeom>
          <a:solidFill>
            <a:srgbClr val="26268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7" name="object 4"/>
          <p:cNvSpPr/>
          <p:nvPr/>
        </p:nvSpPr>
        <p:spPr>
          <a:xfrm>
            <a:off x="138600" y="684360"/>
            <a:ext cx="83376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ts val="1310"/>
              </a:lnSpc>
            </a:pPr>
            <a:r>
              <a:rPr b="0" lang="en-US" sz="1200" spc="-111" strike="noStrike">
                <a:solidFill>
                  <a:srgbClr val="ffffff"/>
                </a:solidFill>
                <a:latin typeface="Lucida Sans Unicode"/>
              </a:rPr>
              <a:t>Цель</a:t>
            </a:r>
            <a:r>
              <a:rPr b="0" lang="en-US" sz="1200" spc="15" strike="noStrike">
                <a:solidFill>
                  <a:srgbClr val="ffffff"/>
                </a:solidFill>
                <a:latin typeface="Lucida Sans Unicode"/>
              </a:rPr>
              <a:t> </a:t>
            </a:r>
            <a:r>
              <a:rPr b="0" lang="en-US" sz="1200" spc="-114" strike="noStrike">
                <a:solidFill>
                  <a:srgbClr val="ffffff"/>
                </a:solidFill>
                <a:latin typeface="Lucida Sans Unicode"/>
              </a:rPr>
              <a:t>работы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8" name="object 5"/>
          <p:cNvGrpSpPr/>
          <p:nvPr/>
        </p:nvGrpSpPr>
        <p:grpSpPr>
          <a:xfrm>
            <a:off x="87840" y="728280"/>
            <a:ext cx="4483080" cy="743400"/>
            <a:chOff x="87840" y="728280"/>
            <a:chExt cx="4483080" cy="743400"/>
          </a:xfrm>
        </p:grpSpPr>
        <p:pic>
          <p:nvPicPr>
            <p:cNvPr id="99" name="object 6" descr=""/>
            <p:cNvPicPr/>
            <p:nvPr/>
          </p:nvPicPr>
          <p:blipFill>
            <a:blip r:embed="rId1"/>
            <a:stretch/>
          </p:blipFill>
          <p:spPr>
            <a:xfrm>
              <a:off x="87840" y="862200"/>
              <a:ext cx="4431960" cy="500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00" name="object 7"/>
            <p:cNvSpPr/>
            <p:nvPr/>
          </p:nvSpPr>
          <p:spPr>
            <a:xfrm>
              <a:off x="138600" y="728280"/>
              <a:ext cx="4432320" cy="7434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743400"/>
                <a:gd name="textAreaBottom" fmla="*/ 744120 h 743400"/>
              </a:gdLst>
              <a:ahLst/>
              <a:rect l="textAreaLeft" t="textAreaTop" r="textAreaRight" b="textAreaBottom"/>
              <a:pathLst>
                <a:path w="4432935" h="744219">
                  <a:moveTo>
                    <a:pt x="4432566" y="0"/>
                  </a:moveTo>
                  <a:lnTo>
                    <a:pt x="0" y="0"/>
                  </a:lnTo>
                  <a:lnTo>
                    <a:pt x="0" y="744098"/>
                  </a:lnTo>
                  <a:lnTo>
                    <a:pt x="4432566" y="744098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01" name="object 8"/>
            <p:cNvSpPr/>
            <p:nvPr/>
          </p:nvSpPr>
          <p:spPr>
            <a:xfrm>
              <a:off x="87840" y="906480"/>
              <a:ext cx="4432320" cy="5148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514800"/>
                <a:gd name="textAreaBottom" fmla="*/ 515520 h 514800"/>
              </a:gdLst>
              <a:ahLst/>
              <a:rect l="textAreaLeft" t="textAreaTop" r="textAreaRight" b="textAreaBottom"/>
              <a:pathLst>
                <a:path w="4432935" h="515619">
                  <a:moveTo>
                    <a:pt x="4432566" y="0"/>
                  </a:moveTo>
                  <a:lnTo>
                    <a:pt x="0" y="0"/>
                  </a:lnTo>
                  <a:lnTo>
                    <a:pt x="0" y="464197"/>
                  </a:lnTo>
                  <a:lnTo>
                    <a:pt x="4008" y="483921"/>
                  </a:lnTo>
                  <a:lnTo>
                    <a:pt x="14922" y="500074"/>
                  </a:lnTo>
                  <a:lnTo>
                    <a:pt x="31075" y="510989"/>
                  </a:lnTo>
                  <a:lnTo>
                    <a:pt x="50800" y="514997"/>
                  </a:lnTo>
                  <a:lnTo>
                    <a:pt x="4381765" y="514997"/>
                  </a:lnTo>
                  <a:lnTo>
                    <a:pt x="4401490" y="510989"/>
                  </a:lnTo>
                  <a:lnTo>
                    <a:pt x="4417643" y="500074"/>
                  </a:lnTo>
                  <a:lnTo>
                    <a:pt x="4428558" y="483921"/>
                  </a:lnTo>
                  <a:lnTo>
                    <a:pt x="4432566" y="464197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e9e9f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02" name="object 9"/>
          <p:cNvSpPr/>
          <p:nvPr/>
        </p:nvSpPr>
        <p:spPr>
          <a:xfrm>
            <a:off x="138600" y="881640"/>
            <a:ext cx="4432320" cy="51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>
              <a:lnSpc>
                <a:spcPct val="102000"/>
              </a:lnSpc>
              <a:spcBef>
                <a:spcPts val="54"/>
              </a:spcBef>
            </a:pP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Разработка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мобильного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приложения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для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гибкого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планирования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и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приоритизации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задач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с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возможностью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визуализации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прогресса выполнения.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object 10"/>
          <p:cNvSpPr/>
          <p:nvPr/>
        </p:nvSpPr>
        <p:spPr>
          <a:xfrm>
            <a:off x="87840" y="1861560"/>
            <a:ext cx="4432320" cy="192960"/>
          </a:xfrm>
          <a:custGeom>
            <a:avLst/>
            <a:gdLst>
              <a:gd name="textAreaLeft" fmla="*/ 0 w 4432320"/>
              <a:gd name="textAreaRight" fmla="*/ 4433040 w 4432320"/>
              <a:gd name="textAreaTop" fmla="*/ 0 h 192960"/>
              <a:gd name="textAreaBottom" fmla="*/ 193680 h 192960"/>
            </a:gdLst>
            <a:ahLst/>
            <a:rect l="textAreaLeft" t="textAreaTop" r="textAreaRight" b="textAreaBottom"/>
            <a:pathLst>
              <a:path w="4432935" h="193675">
                <a:moveTo>
                  <a:pt x="4381765" y="0"/>
                </a:moveTo>
                <a:lnTo>
                  <a:pt x="50800" y="0"/>
                </a:lnTo>
                <a:lnTo>
                  <a:pt x="31075" y="4008"/>
                </a:lnTo>
                <a:lnTo>
                  <a:pt x="14922" y="14922"/>
                </a:lnTo>
                <a:lnTo>
                  <a:pt x="4008" y="31075"/>
                </a:lnTo>
                <a:lnTo>
                  <a:pt x="0" y="50800"/>
                </a:lnTo>
                <a:lnTo>
                  <a:pt x="0" y="193415"/>
                </a:lnTo>
                <a:lnTo>
                  <a:pt x="4432566" y="193415"/>
                </a:lnTo>
                <a:lnTo>
                  <a:pt x="4432566" y="50800"/>
                </a:lnTo>
                <a:lnTo>
                  <a:pt x="4428558" y="31075"/>
                </a:lnTo>
                <a:lnTo>
                  <a:pt x="4417643" y="14922"/>
                </a:lnTo>
                <a:lnTo>
                  <a:pt x="4401490" y="4008"/>
                </a:lnTo>
                <a:lnTo>
                  <a:pt x="4381765" y="0"/>
                </a:lnTo>
                <a:close/>
              </a:path>
            </a:pathLst>
          </a:custGeom>
          <a:solidFill>
            <a:srgbClr val="26268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4" name="object 11"/>
          <p:cNvSpPr/>
          <p:nvPr/>
        </p:nvSpPr>
        <p:spPr>
          <a:xfrm>
            <a:off x="138600" y="1869120"/>
            <a:ext cx="1514520" cy="16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ts val="1310"/>
              </a:lnSpc>
            </a:pPr>
            <a:r>
              <a:rPr b="0" lang="en-US" sz="1200" spc="-111" strike="noStrike">
                <a:solidFill>
                  <a:srgbClr val="ffffff"/>
                </a:solidFill>
                <a:latin typeface="Lucida Sans Unicode"/>
              </a:rPr>
              <a:t>Гипотеза</a:t>
            </a:r>
            <a:r>
              <a:rPr b="0" lang="en-US" sz="1200" spc="41" strike="noStrike">
                <a:solidFill>
                  <a:srgbClr val="ffffff"/>
                </a:solidFill>
                <a:latin typeface="Lucida Sans Unicode"/>
              </a:rPr>
              <a:t> </a:t>
            </a:r>
            <a:r>
              <a:rPr b="0" lang="en-US" sz="1200" spc="-114" strike="noStrike">
                <a:solidFill>
                  <a:srgbClr val="ffffff"/>
                </a:solidFill>
                <a:latin typeface="Lucida Sans Unicode"/>
              </a:rPr>
              <a:t>исследования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5" name="object 12"/>
          <p:cNvGrpSpPr/>
          <p:nvPr/>
        </p:nvGrpSpPr>
        <p:grpSpPr>
          <a:xfrm>
            <a:off x="87840" y="1918440"/>
            <a:ext cx="4483080" cy="1104840"/>
            <a:chOff x="87840" y="1918440"/>
            <a:chExt cx="4483080" cy="1104840"/>
          </a:xfrm>
        </p:grpSpPr>
        <p:pic>
          <p:nvPicPr>
            <p:cNvPr id="106" name="object 13" descr=""/>
            <p:cNvPicPr/>
            <p:nvPr/>
          </p:nvPicPr>
          <p:blipFill>
            <a:blip r:embed="rId2"/>
            <a:stretch/>
          </p:blipFill>
          <p:spPr>
            <a:xfrm>
              <a:off x="87840" y="2042280"/>
              <a:ext cx="4431960" cy="500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07" name="object 14"/>
            <p:cNvSpPr/>
            <p:nvPr/>
          </p:nvSpPr>
          <p:spPr>
            <a:xfrm>
              <a:off x="138600" y="1918440"/>
              <a:ext cx="4432320" cy="110484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1104840"/>
                <a:gd name="textAreaBottom" fmla="*/ 1105560 h 1104840"/>
              </a:gdLst>
              <a:ahLst/>
              <a:rect l="textAreaLeft" t="textAreaTop" r="textAreaRight" b="textAreaBottom"/>
              <a:pathLst>
                <a:path w="4432935" h="1105535">
                  <a:moveTo>
                    <a:pt x="4432566" y="0"/>
                  </a:moveTo>
                  <a:lnTo>
                    <a:pt x="0" y="0"/>
                  </a:lnTo>
                  <a:lnTo>
                    <a:pt x="0" y="1104995"/>
                  </a:lnTo>
                  <a:lnTo>
                    <a:pt x="4432566" y="1104995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08" name="object 15"/>
            <p:cNvSpPr/>
            <p:nvPr/>
          </p:nvSpPr>
          <p:spPr>
            <a:xfrm>
              <a:off x="87840" y="2086560"/>
              <a:ext cx="4432320" cy="885600"/>
            </a:xfrm>
            <a:custGeom>
              <a:avLst/>
              <a:gdLst>
                <a:gd name="textAreaLeft" fmla="*/ 0 w 4432320"/>
                <a:gd name="textAreaRight" fmla="*/ 4433040 w 4432320"/>
                <a:gd name="textAreaTop" fmla="*/ 0 h 885600"/>
                <a:gd name="textAreaBottom" fmla="*/ 886320 h 885600"/>
              </a:gdLst>
              <a:ahLst/>
              <a:rect l="textAreaLeft" t="textAreaTop" r="textAreaRight" b="textAreaBottom"/>
              <a:pathLst>
                <a:path w="4432935" h="886460">
                  <a:moveTo>
                    <a:pt x="4432566" y="0"/>
                  </a:moveTo>
                  <a:lnTo>
                    <a:pt x="0" y="0"/>
                  </a:lnTo>
                  <a:lnTo>
                    <a:pt x="0" y="835284"/>
                  </a:lnTo>
                  <a:lnTo>
                    <a:pt x="4008" y="855009"/>
                  </a:lnTo>
                  <a:lnTo>
                    <a:pt x="14922" y="871162"/>
                  </a:lnTo>
                  <a:lnTo>
                    <a:pt x="31075" y="882076"/>
                  </a:lnTo>
                  <a:lnTo>
                    <a:pt x="50800" y="886084"/>
                  </a:lnTo>
                  <a:lnTo>
                    <a:pt x="4381765" y="886084"/>
                  </a:lnTo>
                  <a:lnTo>
                    <a:pt x="4401490" y="882076"/>
                  </a:lnTo>
                  <a:lnTo>
                    <a:pt x="4417643" y="871162"/>
                  </a:lnTo>
                  <a:lnTo>
                    <a:pt x="4428558" y="855009"/>
                  </a:lnTo>
                  <a:lnTo>
                    <a:pt x="4432566" y="835284"/>
                  </a:lnTo>
                  <a:lnTo>
                    <a:pt x="4432566" y="0"/>
                  </a:lnTo>
                  <a:close/>
                </a:path>
              </a:pathLst>
            </a:custGeom>
            <a:solidFill>
              <a:srgbClr val="e9e9f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09" name="object 16"/>
          <p:cNvSpPr/>
          <p:nvPr/>
        </p:nvSpPr>
        <p:spPr>
          <a:xfrm>
            <a:off x="126000" y="2061720"/>
            <a:ext cx="4033440" cy="103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 marL="12600">
              <a:lnSpc>
                <a:spcPct val="102000"/>
              </a:lnSpc>
              <a:spcBef>
                <a:spcPts val="54"/>
              </a:spcBef>
            </a:pP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Объединение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в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единой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мобильной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92" strike="noStrike">
                <a:solidFill>
                  <a:srgbClr val="000000"/>
                </a:solidFill>
                <a:latin typeface="Microsoft Sans Serif"/>
              </a:rPr>
              <a:t>среде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инструментов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гибкого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планирования,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алгоритмов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приоритизации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(матрица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Эйзенхауэра,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ABC-</a:t>
            </a:r>
            <a:r>
              <a:rPr b="0" lang="en-US" sz="1100" spc="-32" strike="noStrike">
                <a:solidFill>
                  <a:srgbClr val="000000"/>
                </a:solidFill>
                <a:latin typeface="Microsoft Sans Serif"/>
              </a:rPr>
              <a:t>анализ),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системы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push-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напоминаний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наглядной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аналитики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прогресса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позволит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повысить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эффективность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тайм-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менеджмента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пользователя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по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сравнению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с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традиционными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списками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задач.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0" name="object 17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111" name="object 18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12" name="object 19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13" name="object 20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14" name="PlaceHolder 2"/>
          <p:cNvSpPr>
            <a:spLocks noGrp="1"/>
          </p:cNvSpPr>
          <p:nvPr>
            <p:ph type="ftr" idx="25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5" name="object 22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3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4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5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dt" idx="26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sldNum" idx="27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F3B843E3-A0A0-435A-AE9C-F69715F02228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26" strike="noStrike">
                <a:solidFill>
                  <a:schemeClr val="lt1"/>
                </a:solidFill>
                <a:latin typeface="Trebuchet MS"/>
              </a:rPr>
              <a:t>Задачи</a:t>
            </a:r>
            <a:r>
              <a:rPr b="0" lang="en-US" sz="1400" spc="-7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80" strike="noStrike">
                <a:solidFill>
                  <a:schemeClr val="lt1"/>
                </a:solidFill>
                <a:latin typeface="Trebuchet MS"/>
              </a:rPr>
              <a:t>исследования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object 3"/>
          <p:cNvSpPr/>
          <p:nvPr/>
        </p:nvSpPr>
        <p:spPr>
          <a:xfrm>
            <a:off x="126000" y="545040"/>
            <a:ext cx="393804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b="0" lang="en-US" sz="1100" spc="-32" strike="noStrike">
                <a:solidFill>
                  <a:srgbClr val="000000"/>
                </a:solidFill>
                <a:latin typeface="Microsoft Sans Serif"/>
              </a:rPr>
              <a:t>Для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достижения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поставленной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цели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решены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следующие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задачи: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0" name="object 4" descr=""/>
          <p:cNvPicPr/>
          <p:nvPr/>
        </p:nvPicPr>
        <p:blipFill>
          <a:blip r:embed="rId1"/>
          <a:stretch/>
        </p:blipFill>
        <p:spPr>
          <a:xfrm>
            <a:off x="227520" y="80928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21" name="object 5"/>
          <p:cNvSpPr/>
          <p:nvPr/>
        </p:nvSpPr>
        <p:spPr>
          <a:xfrm>
            <a:off x="249840" y="79632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1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object 6"/>
          <p:cNvSpPr/>
          <p:nvPr/>
        </p:nvSpPr>
        <p:spPr>
          <a:xfrm>
            <a:off x="402840" y="755280"/>
            <a:ext cx="3985200" cy="245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 marL="12600">
              <a:lnSpc>
                <a:spcPct val="102000"/>
              </a:lnSpc>
              <a:spcBef>
                <a:spcPts val="54"/>
              </a:spcBef>
            </a:pP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Изучение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предметной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области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анализ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мобильных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приложений-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аналогов.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Формулирование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функциональных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нефункциональных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требований.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Проектирование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структуры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базы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данных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архитектуры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приложения.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295"/>
              </a:spcBef>
            </a:pP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Разработка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эргономичного</a:t>
            </a:r>
            <a:r>
              <a:rPr b="0" lang="en-US" sz="11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UX/UI-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дизайна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пользовательского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интерфейса.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334"/>
              </a:spcBef>
            </a:pP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Программная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реализация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модулей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планирования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на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Flutter/Dart.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Настройка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push-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уведомлений,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локального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хранения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облачной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синхронизации.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334"/>
              </a:spcBef>
            </a:pPr>
            <a:r>
              <a:rPr b="0" lang="en-US" sz="1100" spc="-92" strike="noStrike">
                <a:solidFill>
                  <a:srgbClr val="000000"/>
                </a:solidFill>
                <a:latin typeface="Microsoft Sans Serif"/>
              </a:rPr>
              <a:t>Проведение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комплексного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тестирования</a:t>
            </a:r>
            <a:r>
              <a:rPr b="0" lang="en-US" sz="1100" spc="4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готового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продукта.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3" name="object 7" descr=""/>
          <p:cNvPicPr/>
          <p:nvPr/>
        </p:nvPicPr>
        <p:blipFill>
          <a:blip r:embed="rId2"/>
          <a:stretch/>
        </p:blipFill>
        <p:spPr>
          <a:xfrm>
            <a:off x="227520" y="119160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24" name="object 8"/>
          <p:cNvSpPr/>
          <p:nvPr/>
        </p:nvSpPr>
        <p:spPr>
          <a:xfrm>
            <a:off x="249840" y="117828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2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5" name="object 9" descr=""/>
          <p:cNvPicPr/>
          <p:nvPr/>
        </p:nvPicPr>
        <p:blipFill>
          <a:blip r:embed="rId3"/>
          <a:stretch/>
        </p:blipFill>
        <p:spPr>
          <a:xfrm>
            <a:off x="227520" y="157356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26" name="object 10"/>
          <p:cNvSpPr/>
          <p:nvPr/>
        </p:nvSpPr>
        <p:spPr>
          <a:xfrm>
            <a:off x="249840" y="156060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3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object 11" descr=""/>
          <p:cNvPicPr/>
          <p:nvPr/>
        </p:nvPicPr>
        <p:blipFill>
          <a:blip r:embed="rId4"/>
          <a:stretch/>
        </p:blipFill>
        <p:spPr>
          <a:xfrm>
            <a:off x="227520" y="195552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28" name="object 12"/>
          <p:cNvSpPr/>
          <p:nvPr/>
        </p:nvSpPr>
        <p:spPr>
          <a:xfrm>
            <a:off x="249840" y="194256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4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9" name="object 13" descr=""/>
          <p:cNvPicPr/>
          <p:nvPr/>
        </p:nvPicPr>
        <p:blipFill>
          <a:blip r:embed="rId5"/>
          <a:stretch/>
        </p:blipFill>
        <p:spPr>
          <a:xfrm>
            <a:off x="227520" y="233784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30" name="object 14"/>
          <p:cNvSpPr/>
          <p:nvPr/>
        </p:nvSpPr>
        <p:spPr>
          <a:xfrm>
            <a:off x="249840" y="232452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5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object 15" descr=""/>
          <p:cNvPicPr/>
          <p:nvPr/>
        </p:nvPicPr>
        <p:blipFill>
          <a:blip r:embed="rId6"/>
          <a:stretch/>
        </p:blipFill>
        <p:spPr>
          <a:xfrm>
            <a:off x="227520" y="254772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32" name="object 16"/>
          <p:cNvSpPr/>
          <p:nvPr/>
        </p:nvSpPr>
        <p:spPr>
          <a:xfrm>
            <a:off x="249840" y="253476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6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" name="object 17" descr=""/>
          <p:cNvPicPr/>
          <p:nvPr/>
        </p:nvPicPr>
        <p:blipFill>
          <a:blip r:embed="rId7"/>
          <a:stretch/>
        </p:blipFill>
        <p:spPr>
          <a:xfrm>
            <a:off x="227520" y="2930040"/>
            <a:ext cx="113400" cy="113400"/>
          </a:xfrm>
          <a:prstGeom prst="rect">
            <a:avLst/>
          </a:prstGeom>
          <a:ln w="0">
            <a:noFill/>
          </a:ln>
        </p:spPr>
      </p:pic>
      <p:sp>
        <p:nvSpPr>
          <p:cNvPr id="134" name="object 18"/>
          <p:cNvSpPr/>
          <p:nvPr/>
        </p:nvSpPr>
        <p:spPr>
          <a:xfrm>
            <a:off x="249840" y="2916720"/>
            <a:ext cx="69840" cy="10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0" lang="en-US" sz="600" spc="-52" strike="noStrike">
                <a:solidFill>
                  <a:srgbClr val="ffffff"/>
                </a:solidFill>
                <a:latin typeface="Trebuchet MS"/>
              </a:rPr>
              <a:t>7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5" name="object 19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136" name="object 20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37" name="object 21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38" name="object 22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39" name="PlaceHolder 2"/>
          <p:cNvSpPr>
            <a:spLocks noGrp="1"/>
          </p:cNvSpPr>
          <p:nvPr>
            <p:ph type="ftr" idx="28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0" name="object 24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8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9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10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dt" idx="29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sldNum" idx="30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8A169DB0-F088-4DC8-A614-CB3C3F93E2FB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Инструменты</a:t>
            </a:r>
            <a:r>
              <a:rPr b="0" lang="en-US" sz="1400" spc="-2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" strike="noStrike">
                <a:solidFill>
                  <a:schemeClr val="lt1"/>
                </a:solidFill>
                <a:latin typeface="Trebuchet MS"/>
              </a:rPr>
              <a:t>и</a:t>
            </a:r>
            <a:r>
              <a:rPr b="0" lang="en-US" sz="1400" spc="-21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технологии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4" name="object 3" descr=""/>
          <p:cNvPicPr/>
          <p:nvPr/>
        </p:nvPicPr>
        <p:blipFill>
          <a:blip r:embed="rId1"/>
          <a:stretch/>
        </p:blipFill>
        <p:spPr>
          <a:xfrm>
            <a:off x="235080" y="147780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45" name="object 4" descr=""/>
          <p:cNvPicPr/>
          <p:nvPr/>
        </p:nvPicPr>
        <p:blipFill>
          <a:blip r:embed="rId2"/>
          <a:stretch/>
        </p:blipFill>
        <p:spPr>
          <a:xfrm>
            <a:off x="235080" y="168768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46" name="object 5" descr=""/>
          <p:cNvPicPr/>
          <p:nvPr/>
        </p:nvPicPr>
        <p:blipFill>
          <a:blip r:embed="rId3"/>
          <a:stretch/>
        </p:blipFill>
        <p:spPr>
          <a:xfrm>
            <a:off x="235080" y="189792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47" name="object 6" descr=""/>
          <p:cNvPicPr/>
          <p:nvPr/>
        </p:nvPicPr>
        <p:blipFill>
          <a:blip r:embed="rId4"/>
          <a:stretch/>
        </p:blipFill>
        <p:spPr>
          <a:xfrm>
            <a:off x="235080" y="2107800"/>
            <a:ext cx="64440" cy="64440"/>
          </a:xfrm>
          <a:prstGeom prst="rect">
            <a:avLst/>
          </a:prstGeom>
          <a:ln w="0">
            <a:noFill/>
          </a:ln>
        </p:spPr>
      </p:pic>
      <p:sp>
        <p:nvSpPr>
          <p:cNvPr id="148" name="PlaceHolder 2"/>
          <p:cNvSpPr>
            <a:spLocks noGrp="1"/>
          </p:cNvSpPr>
          <p:nvPr>
            <p:ph/>
          </p:nvPr>
        </p:nvSpPr>
        <p:spPr>
          <a:xfrm>
            <a:off x="79560" y="1140480"/>
            <a:ext cx="2001960" cy="192888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t">
            <a:noAutofit/>
          </a:bodyPr>
          <a:p>
            <a:pPr marL="289440" indent="-277560" algn="just">
              <a:lnSpc>
                <a:spcPct val="125000"/>
              </a:lnSpc>
              <a:spcBef>
                <a:spcPts val="99"/>
              </a:spcBef>
              <a:buNone/>
              <a:tabLst>
                <a:tab algn="l" pos="0"/>
              </a:tabLst>
            </a:pPr>
            <a:r>
              <a:rPr b="1" lang="en-US" sz="1100" spc="-35" strike="noStrike">
                <a:solidFill>
                  <a:schemeClr val="dk1"/>
                </a:solidFill>
                <a:latin typeface="Arial"/>
              </a:rPr>
              <a:t>Технологический</a:t>
            </a:r>
            <a:r>
              <a:rPr b="1" lang="en-US" sz="1100" spc="15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1" lang="en-US" sz="1100" spc="-21" strike="noStrike">
                <a:solidFill>
                  <a:schemeClr val="dk1"/>
                </a:solidFill>
                <a:latin typeface="Arial"/>
              </a:rPr>
              <a:t>стек: </a:t>
            </a:r>
            <a:r>
              <a:rPr b="1" lang="en-US" sz="1100" spc="-32" strike="noStrike">
                <a:solidFill>
                  <a:schemeClr val="dk1"/>
                </a:solidFill>
                <a:latin typeface="Arial"/>
              </a:rPr>
              <a:t>Фреймворк:</a:t>
            </a:r>
            <a:r>
              <a:rPr b="1" lang="en-US" sz="1100" spc="15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0" lang="en-US" sz="1100" spc="-12" strike="noStrike">
                <a:solidFill>
                  <a:schemeClr val="dk1"/>
                </a:solidFill>
                <a:latin typeface="Microsoft Sans Serif"/>
              </a:rPr>
              <a:t>Flutter </a:t>
            </a:r>
            <a:r>
              <a:rPr b="1" lang="en-US" sz="1100" spc="-12" strike="noStrike">
                <a:solidFill>
                  <a:schemeClr val="dk1"/>
                </a:solidFill>
                <a:latin typeface="Arial"/>
              </a:rPr>
              <a:t>Язык:</a:t>
            </a:r>
            <a:r>
              <a:rPr b="1" lang="en-US" sz="1100" spc="-55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0" lang="en-US" sz="1100" spc="-21" strike="noStrike">
                <a:solidFill>
                  <a:schemeClr val="dk1"/>
                </a:solidFill>
                <a:latin typeface="Microsoft Sans Serif"/>
              </a:rPr>
              <a:t>Dart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 indent="0" algn="just">
              <a:lnSpc>
                <a:spcPct val="100000"/>
              </a:lnSpc>
              <a:spcBef>
                <a:spcPts val="334"/>
              </a:spcBef>
              <a:buNone/>
              <a:tabLst>
                <a:tab algn="l" pos="0"/>
              </a:tabLst>
            </a:pPr>
            <a:r>
              <a:rPr b="1" lang="en-US" sz="1100" spc="-1" strike="noStrike">
                <a:solidFill>
                  <a:schemeClr val="dk1"/>
                </a:solidFill>
                <a:latin typeface="Arial"/>
              </a:rPr>
              <a:t>База</a:t>
            </a:r>
            <a:r>
              <a:rPr b="1" lang="en-US" sz="1100" spc="21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1" lang="en-US" sz="1100" spc="-52" strike="noStrike">
                <a:solidFill>
                  <a:schemeClr val="dk1"/>
                </a:solidFill>
                <a:latin typeface="Arial"/>
              </a:rPr>
              <a:t>данных:</a:t>
            </a:r>
            <a:r>
              <a:rPr b="1" lang="en-US" sz="1100" spc="-7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0" lang="en-US" sz="1100" spc="-35" strike="noStrike">
                <a:solidFill>
                  <a:schemeClr val="dk1"/>
                </a:solidFill>
                <a:latin typeface="Microsoft Sans Serif"/>
              </a:rPr>
              <a:t>SQLite</a:t>
            </a:r>
            <a:r>
              <a:rPr b="0" lang="en-US" sz="1100" spc="1" strike="noStrike">
                <a:solidFill>
                  <a:schemeClr val="dk1"/>
                </a:solidFill>
                <a:latin typeface="Microsoft Sans Serif"/>
              </a:rPr>
              <a:t> </a:t>
            </a:r>
            <a:r>
              <a:rPr b="0" lang="en-US" sz="1100" spc="236" strike="noStrike">
                <a:solidFill>
                  <a:schemeClr val="dk1"/>
                </a:solidFill>
                <a:latin typeface="Microsoft Sans Serif"/>
              </a:rPr>
              <a:t>/</a:t>
            </a:r>
            <a:r>
              <a:rPr b="0" lang="en-US" sz="1100" spc="1" strike="noStrike">
                <a:solidFill>
                  <a:schemeClr val="dk1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chemeClr val="dk1"/>
                </a:solidFill>
                <a:latin typeface="Microsoft Sans Serif"/>
              </a:rPr>
              <a:t>Isar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 indent="0" algn="just">
              <a:lnSpc>
                <a:spcPct val="100000"/>
              </a:lnSpc>
              <a:spcBef>
                <a:spcPts val="334"/>
              </a:spcBef>
              <a:buNone/>
              <a:tabLst>
                <a:tab algn="l" pos="0"/>
              </a:tabLst>
            </a:pPr>
            <a:r>
              <a:rPr b="1" lang="en-US" sz="1100" spc="-35" strike="noStrike">
                <a:solidFill>
                  <a:schemeClr val="dk1"/>
                </a:solidFill>
                <a:latin typeface="Arial"/>
              </a:rPr>
              <a:t>Синхронизация:</a:t>
            </a:r>
            <a:r>
              <a:rPr b="1" lang="en-US" sz="1100" spc="1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0" lang="en-US" sz="1100" spc="-12" strike="noStrike">
                <a:solidFill>
                  <a:schemeClr val="dk1"/>
                </a:solidFill>
                <a:latin typeface="Microsoft Sans Serif"/>
              </a:rPr>
              <a:t>Firestore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object 8"/>
          <p:cNvSpPr/>
          <p:nvPr/>
        </p:nvSpPr>
        <p:spPr>
          <a:xfrm>
            <a:off x="2337480" y="861480"/>
            <a:ext cx="146088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b="1" lang="en-US" sz="1100" spc="-60" strike="noStrike">
                <a:solidFill>
                  <a:srgbClr val="000000"/>
                </a:solidFill>
                <a:latin typeface="Arial"/>
              </a:rPr>
              <a:t>Обоснование</a:t>
            </a:r>
            <a:r>
              <a:rPr b="1" lang="en-US" sz="1100" spc="2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55" strike="noStrike">
                <a:solidFill>
                  <a:srgbClr val="000000"/>
                </a:solidFill>
                <a:latin typeface="Arial"/>
              </a:rPr>
              <a:t>выбора: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0" name="object 9" descr=""/>
          <p:cNvPicPr/>
          <p:nvPr/>
        </p:nvPicPr>
        <p:blipFill>
          <a:blip r:embed="rId5"/>
          <a:stretch/>
        </p:blipFill>
        <p:spPr>
          <a:xfrm>
            <a:off x="2492640" y="1154880"/>
            <a:ext cx="64440" cy="64440"/>
          </a:xfrm>
          <a:prstGeom prst="rect">
            <a:avLst/>
          </a:prstGeom>
          <a:ln w="0">
            <a:noFill/>
          </a:ln>
        </p:spPr>
      </p:pic>
      <p:sp>
        <p:nvSpPr>
          <p:cNvPr id="151" name="object 10"/>
          <p:cNvSpPr/>
          <p:nvPr/>
        </p:nvSpPr>
        <p:spPr>
          <a:xfrm>
            <a:off x="2614680" y="1071360"/>
            <a:ext cx="1913040" cy="1621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b="0" i="1" lang="en-US" sz="1100" spc="-52" strike="noStrike">
                <a:solidFill>
                  <a:srgbClr val="000000"/>
                </a:solidFill>
                <a:latin typeface="Arial"/>
              </a:rPr>
              <a:t>Кроссплатформенность: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34"/>
              </a:spcBef>
            </a:pP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Единый</a:t>
            </a:r>
            <a:r>
              <a:rPr b="0" lang="en-US" sz="1100" spc="-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код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для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2" strike="noStrike">
                <a:solidFill>
                  <a:srgbClr val="000000"/>
                </a:solidFill>
                <a:latin typeface="Microsoft Sans Serif"/>
              </a:rPr>
              <a:t>Android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iOS.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0" i="1" lang="en-US" sz="1100" spc="-114" strike="noStrike">
                <a:solidFill>
                  <a:srgbClr val="000000"/>
                </a:solidFill>
                <a:latin typeface="Arial"/>
              </a:rPr>
              <a:t>Эффективность:</a:t>
            </a:r>
            <a:r>
              <a:rPr b="0" i="1" lang="en-US" sz="1100" spc="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Сокращение времени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на</a:t>
            </a:r>
            <a:r>
              <a:rPr b="0" lang="en-US" sz="1100" spc="-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разработку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интерфейса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на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25-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30%.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0" i="1" lang="en-US" sz="1100" spc="-52" strike="noStrike">
                <a:solidFill>
                  <a:srgbClr val="000000"/>
                </a:solidFill>
                <a:latin typeface="Arial"/>
              </a:rPr>
              <a:t>Производительность: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Нативный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рендеринг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за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счет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встроенного</a:t>
            </a:r>
            <a:r>
              <a:rPr b="0" lang="en-US" sz="11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движка.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2" name="object 11" descr=""/>
          <p:cNvPicPr/>
          <p:nvPr/>
        </p:nvPicPr>
        <p:blipFill>
          <a:blip r:embed="rId6"/>
          <a:stretch/>
        </p:blipFill>
        <p:spPr>
          <a:xfrm>
            <a:off x="2492640" y="153684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53" name="object 12" descr=""/>
          <p:cNvPicPr/>
          <p:nvPr/>
        </p:nvPicPr>
        <p:blipFill>
          <a:blip r:embed="rId7"/>
          <a:stretch/>
        </p:blipFill>
        <p:spPr>
          <a:xfrm>
            <a:off x="2492640" y="2091240"/>
            <a:ext cx="64440" cy="64440"/>
          </a:xfrm>
          <a:prstGeom prst="rect">
            <a:avLst/>
          </a:prstGeom>
          <a:ln w="0">
            <a:noFill/>
          </a:ln>
        </p:spPr>
      </p:pic>
      <p:grpSp>
        <p:nvGrpSpPr>
          <p:cNvPr id="154" name="object 13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155" name="object 14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56" name="object 15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57" name="object 16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58" name="PlaceHolder 3"/>
          <p:cNvSpPr>
            <a:spLocks noGrp="1"/>
          </p:cNvSpPr>
          <p:nvPr>
            <p:ph type="ftr" idx="31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9" name="object 18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8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9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10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dt" idx="32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sldNum" idx="33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D27A88C5-8DE2-42C4-A38E-B4D4C7C1DCEB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307656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90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Результат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6" strike="noStrike">
                <a:solidFill>
                  <a:schemeClr val="lt1"/>
                </a:solidFill>
                <a:latin typeface="Trebuchet MS"/>
              </a:rPr>
              <a:t>(Интерфейс</a:t>
            </a:r>
            <a:r>
              <a:rPr b="0" lang="en-US" sz="1400" spc="-12" strike="noStrike">
                <a:solidFill>
                  <a:schemeClr val="lt1"/>
                </a:solidFill>
                <a:latin typeface="Trebuchet MS"/>
              </a:rPr>
              <a:t>  </a:t>
            </a:r>
            <a:r>
              <a:rPr b="0" lang="en-US" sz="1400" spc="-35" strike="noStrike">
                <a:solidFill>
                  <a:schemeClr val="lt1"/>
                </a:solidFill>
                <a:latin typeface="Trebuchet MS"/>
              </a:rPr>
              <a:t>экрана статистика)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object 3"/>
          <p:cNvSpPr/>
          <p:nvPr/>
        </p:nvSpPr>
        <p:spPr>
          <a:xfrm>
            <a:off x="0" y="2291760"/>
            <a:ext cx="1649880" cy="907920"/>
          </a:xfrm>
          <a:prstGeom prst="rect">
            <a:avLst/>
          </a:prstGeom>
          <a:noFill/>
          <a:ln w="5054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72360" bIns="0" anchor="t">
            <a:spAutoFit/>
          </a:bodyPr>
          <a:p>
            <a:pPr algn="ctr">
              <a:lnSpc>
                <a:spcPct val="100000"/>
              </a:lnSpc>
              <a:spcBef>
                <a:spcPts val="570"/>
              </a:spcBef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ts val="1176"/>
              </a:lnSpc>
            </a:pPr>
            <a:r>
              <a:rPr b="0" lang="en-US" sz="1000" spc="-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000" spc="-12" strike="noStrike">
                <a:solidFill>
                  <a:srgbClr val="000000"/>
                </a:solidFill>
                <a:latin typeface="Microsoft Sans Serif"/>
              </a:rPr>
              <a:t>Экран Статистика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  <a:p>
            <a:pPr marL="113040" algn="ctr">
              <a:lnSpc>
                <a:spcPts val="950"/>
              </a:lnSpc>
              <a:spcBef>
                <a:spcPts val="14"/>
              </a:spcBef>
            </a:pP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(Матрица</a:t>
            </a:r>
            <a:r>
              <a:rPr b="0" lang="en-US" sz="800" spc="131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2" strike="noStrike">
                <a:solidFill>
                  <a:srgbClr val="000000"/>
                </a:solidFill>
                <a:latin typeface="Tahoma"/>
              </a:rPr>
              <a:t>Эйзенхауэра, </a:t>
            </a:r>
            <a:r>
              <a:rPr b="0" lang="en-US" sz="800" spc="-21" strike="noStrike">
                <a:solidFill>
                  <a:srgbClr val="000000"/>
                </a:solidFill>
                <a:latin typeface="Tahoma"/>
              </a:rPr>
              <a:t>прогресс-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бар,</a:t>
            </a:r>
            <a:r>
              <a:rPr b="0" lang="en-US" sz="800" spc="26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" strike="noStrike">
                <a:solidFill>
                  <a:srgbClr val="000000"/>
                </a:solidFill>
                <a:latin typeface="Tahoma"/>
              </a:rPr>
              <a:t>список</a:t>
            </a:r>
            <a:r>
              <a:rPr b="0" lang="en-US" sz="800" spc="26" strike="noStrike">
                <a:solidFill>
                  <a:srgbClr val="000000"/>
                </a:solidFill>
                <a:latin typeface="Tahoma"/>
              </a:rPr>
              <a:t> </a:t>
            </a:r>
            <a:r>
              <a:rPr b="0" lang="en-US" sz="800" spc="-12" strike="noStrike">
                <a:solidFill>
                  <a:srgbClr val="000000"/>
                </a:solidFill>
                <a:latin typeface="Tahoma"/>
              </a:rPr>
              <a:t>задач)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4" name="object 4" descr=""/>
          <p:cNvPicPr/>
          <p:nvPr/>
        </p:nvPicPr>
        <p:blipFill>
          <a:blip r:embed="rId1"/>
          <a:stretch/>
        </p:blipFill>
        <p:spPr>
          <a:xfrm>
            <a:off x="2059560" y="86436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65" name="object 5" descr=""/>
          <p:cNvPicPr/>
          <p:nvPr/>
        </p:nvPicPr>
        <p:blipFill>
          <a:blip r:embed="rId2"/>
          <a:stretch/>
        </p:blipFill>
        <p:spPr>
          <a:xfrm>
            <a:off x="2059560" y="141840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66" name="object 6" descr=""/>
          <p:cNvPicPr/>
          <p:nvPr/>
        </p:nvPicPr>
        <p:blipFill>
          <a:blip r:embed="rId3"/>
          <a:stretch/>
        </p:blipFill>
        <p:spPr>
          <a:xfrm>
            <a:off x="2059560" y="197280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67" name="object 7" descr=""/>
          <p:cNvPicPr/>
          <p:nvPr/>
        </p:nvPicPr>
        <p:blipFill>
          <a:blip r:embed="rId4"/>
          <a:stretch/>
        </p:blipFill>
        <p:spPr>
          <a:xfrm>
            <a:off x="2059560" y="2698920"/>
            <a:ext cx="64440" cy="64440"/>
          </a:xfrm>
          <a:prstGeom prst="rect">
            <a:avLst/>
          </a:prstGeom>
          <a:ln w="0">
            <a:noFill/>
          </a:ln>
        </p:spPr>
      </p:pic>
      <p:sp>
        <p:nvSpPr>
          <p:cNvPr id="168" name="object 8"/>
          <p:cNvSpPr/>
          <p:nvPr/>
        </p:nvSpPr>
        <p:spPr>
          <a:xfrm>
            <a:off x="1904400" y="527040"/>
            <a:ext cx="2616840" cy="242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55080" bIns="0" anchor="t">
            <a:spAutoFit/>
          </a:bodyPr>
          <a:p>
            <a:pPr marL="12600">
              <a:lnSpc>
                <a:spcPct val="100000"/>
              </a:lnSpc>
              <a:spcBef>
                <a:spcPts val="434"/>
              </a:spcBef>
            </a:pPr>
            <a:r>
              <a:rPr b="1" lang="en-US" sz="1100" spc="-41" strike="noStrike">
                <a:solidFill>
                  <a:srgbClr val="000000"/>
                </a:solidFill>
                <a:latin typeface="Arial"/>
              </a:rPr>
              <a:t>Ключевые</a:t>
            </a:r>
            <a:r>
              <a:rPr b="1" lang="en-US" sz="1100" spc="1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52" strike="noStrike">
                <a:solidFill>
                  <a:srgbClr val="000000"/>
                </a:solidFill>
                <a:latin typeface="Arial"/>
              </a:rPr>
              <a:t>элементы</a:t>
            </a:r>
            <a:r>
              <a:rPr b="1" lang="en-US" sz="1100" spc="1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12" strike="noStrike">
                <a:solidFill>
                  <a:srgbClr val="000000"/>
                </a:solidFill>
                <a:latin typeface="Arial"/>
              </a:rPr>
              <a:t>интерфейса: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2000"/>
              </a:lnSpc>
              <a:spcBef>
                <a:spcPts val="300"/>
              </a:spcBef>
            </a:pPr>
            <a:r>
              <a:rPr b="1" lang="en-US" sz="1100" spc="-32" strike="noStrike">
                <a:solidFill>
                  <a:srgbClr val="000000"/>
                </a:solidFill>
                <a:latin typeface="Arial"/>
              </a:rPr>
              <a:t>Панель</a:t>
            </a:r>
            <a:r>
              <a:rPr b="1" lang="en-US" sz="1100" spc="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55" strike="noStrike">
                <a:solidFill>
                  <a:srgbClr val="000000"/>
                </a:solidFill>
                <a:latin typeface="Arial"/>
              </a:rPr>
              <a:t>быстрого</a:t>
            </a:r>
            <a:r>
              <a:rPr b="1" lang="en-US" sz="1100" spc="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60" strike="noStrike">
                <a:solidFill>
                  <a:srgbClr val="000000"/>
                </a:solidFill>
                <a:latin typeface="Arial"/>
              </a:rPr>
              <a:t>ввода:</a:t>
            </a:r>
            <a:r>
              <a:rPr b="1" lang="en-US" sz="1100" spc="-1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Создание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декомпозиция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задач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на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подзадачи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в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один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1" strike="noStrike">
                <a:solidFill>
                  <a:srgbClr val="000000"/>
                </a:solidFill>
                <a:latin typeface="Microsoft Sans Serif"/>
              </a:rPr>
              <a:t>клик.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2000"/>
              </a:lnSpc>
              <a:spcBef>
                <a:spcPts val="300"/>
              </a:spcBef>
            </a:pPr>
            <a:r>
              <a:rPr b="1" lang="en-US" sz="1100" spc="-35" strike="noStrike">
                <a:solidFill>
                  <a:srgbClr val="000000"/>
                </a:solidFill>
                <a:latin typeface="Arial"/>
              </a:rPr>
              <a:t>Интерактивная</a:t>
            </a:r>
            <a:r>
              <a:rPr b="1" lang="en-US" sz="1100" spc="6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12" strike="noStrike">
                <a:solidFill>
                  <a:srgbClr val="000000"/>
                </a:solidFill>
                <a:latin typeface="Arial"/>
              </a:rPr>
              <a:t>Матрица </a:t>
            </a:r>
            <a:r>
              <a:rPr b="1" lang="en-US" sz="1100" spc="-55" strike="noStrike">
                <a:solidFill>
                  <a:srgbClr val="000000"/>
                </a:solidFill>
                <a:latin typeface="Arial"/>
              </a:rPr>
              <a:t>Эйзенхауэра:</a:t>
            </a:r>
            <a:r>
              <a:rPr b="1" lang="en-US" sz="1100" spc="2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92" strike="noStrike">
                <a:solidFill>
                  <a:srgbClr val="000000"/>
                </a:solidFill>
                <a:latin typeface="Microsoft Sans Serif"/>
              </a:rPr>
              <a:t>Распределение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по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квадрантам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важности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срочности.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2000"/>
              </a:lnSpc>
              <a:spcBef>
                <a:spcPts val="300"/>
              </a:spcBef>
            </a:pPr>
            <a:r>
              <a:rPr b="1" lang="en-US" sz="1100" spc="-35" strike="noStrike">
                <a:solidFill>
                  <a:srgbClr val="000000"/>
                </a:solidFill>
                <a:latin typeface="Arial"/>
              </a:rPr>
              <a:t>Визуализация</a:t>
            </a:r>
            <a:r>
              <a:rPr b="1" lang="en-US" sz="1100" spc="6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12" strike="noStrike">
                <a:solidFill>
                  <a:srgbClr val="000000"/>
                </a:solidFill>
                <a:latin typeface="Arial"/>
              </a:rPr>
              <a:t>успеваемости: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Круговой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индикатор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текущего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прогресса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1" strike="noStrike">
                <a:solidFill>
                  <a:srgbClr val="000000"/>
                </a:solidFill>
                <a:latin typeface="Microsoft Sans Serif"/>
              </a:rPr>
              <a:t>графики</a:t>
            </a:r>
            <a:r>
              <a:rPr b="0" lang="en-US" sz="1100" spc="2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активности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за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неделю.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289440">
              <a:lnSpc>
                <a:spcPct val="102000"/>
              </a:lnSpc>
              <a:spcBef>
                <a:spcPts val="295"/>
              </a:spcBef>
            </a:pPr>
            <a:r>
              <a:rPr b="1" lang="en-US" sz="1100" spc="-1" strike="noStrike">
                <a:solidFill>
                  <a:srgbClr val="000000"/>
                </a:solidFill>
                <a:latin typeface="Arial"/>
              </a:rPr>
              <a:t>Нижняя</a:t>
            </a:r>
            <a:r>
              <a:rPr b="1" lang="en-US" sz="1100" spc="3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32" strike="noStrike">
                <a:solidFill>
                  <a:srgbClr val="000000"/>
                </a:solidFill>
                <a:latin typeface="Arial"/>
              </a:rPr>
              <a:t>навигация:</a:t>
            </a:r>
            <a:r>
              <a:rPr b="1" lang="en-US" sz="1100" spc="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Календарь,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аналитика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настройки.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9" name="object 9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170" name="object 10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71" name="object 11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72" name="object 12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8"/>
                  </a:lnTo>
                  <a:lnTo>
                    <a:pt x="1535976" y="109728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73" name="PlaceHolder 2"/>
          <p:cNvSpPr>
            <a:spLocks noGrp="1"/>
          </p:cNvSpPr>
          <p:nvPr>
            <p:ph type="ftr" idx="34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4" name="object 14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5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6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7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dt" idx="35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sldNum" idx="36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CCF46AFA-447B-4CB9-9B8C-6BE18E731DA9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77" name="" descr=""/>
          <p:cNvPicPr/>
          <p:nvPr/>
        </p:nvPicPr>
        <p:blipFill>
          <a:blip r:embed="rId8"/>
          <a:stretch/>
        </p:blipFill>
        <p:spPr>
          <a:xfrm rot="21581400">
            <a:off x="426240" y="587520"/>
            <a:ext cx="938880" cy="2152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95400" y="61920"/>
            <a:ext cx="2513880" cy="594720"/>
          </a:xfrm>
          <a:prstGeom prst="rect">
            <a:avLst/>
          </a:prstGeom>
          <a:noFill/>
          <a:ln w="0">
            <a:noFill/>
          </a:ln>
        </p:spPr>
        <p:txBody>
          <a:bodyPr lIns="0" rIns="0" tIns="17280" bIns="0" anchor="t">
            <a:noAutofit/>
          </a:bodyPr>
          <a:p>
            <a:pPr marL="12600" indent="0">
              <a:lnSpc>
                <a:spcPct val="100000"/>
              </a:lnSpc>
              <a:spcBef>
                <a:spcPts val="136"/>
              </a:spcBef>
              <a:buNone/>
              <a:tabLst>
                <a:tab algn="l" pos="0"/>
              </a:tabLst>
            </a:pP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Демонстрация</a:t>
            </a:r>
            <a:r>
              <a:rPr b="0" lang="en-US" sz="1400" spc="-1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60" strike="noStrike">
                <a:solidFill>
                  <a:schemeClr val="lt1"/>
                </a:solidFill>
                <a:latin typeface="Trebuchet MS"/>
              </a:rPr>
              <a:t>работы</a:t>
            </a:r>
            <a:r>
              <a:rPr b="0" lang="en-US" sz="1400" spc="-1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1" strike="noStrike">
                <a:solidFill>
                  <a:schemeClr val="lt1"/>
                </a:solidFill>
                <a:latin typeface="Trebuchet MS"/>
              </a:rPr>
              <a:t>и</a:t>
            </a:r>
            <a:r>
              <a:rPr b="0" lang="en-US" sz="1400" spc="-15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1400" spc="-41" strike="noStrike">
                <a:solidFill>
                  <a:schemeClr val="lt1"/>
                </a:solidFill>
                <a:latin typeface="Trebuchet MS"/>
              </a:rPr>
              <a:t>выводы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9" name="object 3" descr=""/>
          <p:cNvPicPr/>
          <p:nvPr/>
        </p:nvPicPr>
        <p:blipFill>
          <a:blip r:embed="rId1"/>
          <a:stretch/>
        </p:blipFill>
        <p:spPr>
          <a:xfrm>
            <a:off x="281160" y="835200"/>
            <a:ext cx="64440" cy="64440"/>
          </a:xfrm>
          <a:prstGeom prst="rect">
            <a:avLst/>
          </a:prstGeom>
          <a:ln w="0">
            <a:noFill/>
          </a:ln>
        </p:spPr>
      </p:pic>
      <p:sp>
        <p:nvSpPr>
          <p:cNvPr id="180" name="object 4"/>
          <p:cNvSpPr/>
          <p:nvPr/>
        </p:nvSpPr>
        <p:spPr>
          <a:xfrm>
            <a:off x="402840" y="751680"/>
            <a:ext cx="3971880" cy="246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840" bIns="0" anchor="t">
            <a:spAutoFit/>
          </a:bodyPr>
          <a:p>
            <a:pPr marL="12600">
              <a:lnSpc>
                <a:spcPct val="102000"/>
              </a:lnSpc>
              <a:spcBef>
                <a:spcPts val="54"/>
              </a:spcBef>
            </a:pPr>
            <a:r>
              <a:rPr b="1" lang="en-US" sz="1100" spc="-35" strike="noStrike">
                <a:solidFill>
                  <a:srgbClr val="000000"/>
                </a:solidFill>
                <a:latin typeface="Arial"/>
              </a:rPr>
              <a:t>Сценарий</a:t>
            </a:r>
            <a:r>
              <a:rPr b="1" lang="en-US" sz="1100" spc="3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55" strike="noStrike">
                <a:solidFill>
                  <a:srgbClr val="000000"/>
                </a:solidFill>
                <a:latin typeface="Arial"/>
              </a:rPr>
              <a:t>использования:</a:t>
            </a:r>
            <a:r>
              <a:rPr b="1" lang="en-US" sz="1100" spc="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Создание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i="1" lang="en-US" sz="1100" spc="-1" strike="noStrike">
                <a:solidFill>
                  <a:srgbClr val="000000"/>
                </a:solidFill>
                <a:latin typeface="Arial"/>
              </a:rPr>
              <a:t>→</a:t>
            </a:r>
            <a:r>
              <a:rPr b="0" i="1" lang="en-US" sz="1100" spc="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Ранжирование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по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приоритетам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i="1" lang="en-US" sz="1100" spc="-1" strike="noStrike">
                <a:solidFill>
                  <a:srgbClr val="000000"/>
                </a:solidFill>
                <a:latin typeface="Arial"/>
              </a:rPr>
              <a:t>→</a:t>
            </a:r>
            <a:r>
              <a:rPr b="0" i="1" lang="en-US" sz="1100" spc="1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Получение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напоминаний</a:t>
            </a:r>
            <a:r>
              <a:rPr b="0" lang="en-US" sz="11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i="1" lang="en-US" sz="1100" spc="-1" strike="noStrike">
                <a:solidFill>
                  <a:srgbClr val="000000"/>
                </a:solidFill>
                <a:latin typeface="Arial"/>
              </a:rPr>
              <a:t>→</a:t>
            </a:r>
            <a:r>
              <a:rPr b="0" i="1" lang="en-US" sz="1100" spc="2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Анализ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динамики.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1" lang="en-US" sz="1100" spc="-1" strike="noStrike">
                <a:solidFill>
                  <a:srgbClr val="000000"/>
                </a:solidFill>
                <a:latin typeface="Arial"/>
              </a:rPr>
              <a:t>Итоги</a:t>
            </a:r>
            <a:r>
              <a:rPr b="1" lang="en-US" sz="1100" spc="3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41" strike="noStrike">
                <a:solidFill>
                  <a:srgbClr val="000000"/>
                </a:solidFill>
                <a:latin typeface="Arial"/>
              </a:rPr>
              <a:t>тестирования:</a:t>
            </a:r>
            <a:r>
              <a:rPr b="1" lang="en-US" sz="1100" spc="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Подтверждена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стабильность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асинхронной синхронизации,</a:t>
            </a:r>
            <a:r>
              <a:rPr b="0" lang="en-US" sz="1100" spc="26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оптимизировано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энергопотребление</a:t>
            </a:r>
            <a:r>
              <a:rPr b="0" lang="en-US" sz="1100" spc="2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в</a:t>
            </a:r>
            <a:r>
              <a:rPr b="0" lang="en-US" sz="1100" spc="3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фоновом режиме.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300"/>
              </a:spcBef>
            </a:pPr>
            <a:r>
              <a:rPr b="1" lang="en-US" sz="1100" spc="-21" strike="noStrike">
                <a:solidFill>
                  <a:srgbClr val="000000"/>
                </a:solidFill>
                <a:latin typeface="Arial"/>
              </a:rPr>
              <a:t>Практическая</a:t>
            </a:r>
            <a:r>
              <a:rPr b="1" lang="en-US" sz="1100" spc="6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41" strike="noStrike">
                <a:solidFill>
                  <a:srgbClr val="000000"/>
                </a:solidFill>
                <a:latin typeface="Arial"/>
              </a:rPr>
              <a:t>значимость:</a:t>
            </a:r>
            <a:r>
              <a:rPr b="1" lang="en-US" sz="1100" spc="2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Готовое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5" strike="noStrike">
                <a:solidFill>
                  <a:srgbClr val="000000"/>
                </a:solidFill>
                <a:latin typeface="Microsoft Sans Serif"/>
              </a:rPr>
              <a:t>кроссплатформенное</a:t>
            </a:r>
            <a:r>
              <a:rPr b="0" lang="en-US" sz="1100" spc="4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ПО для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35" strike="noStrike">
                <a:solidFill>
                  <a:srgbClr val="000000"/>
                </a:solidFill>
                <a:latin typeface="Microsoft Sans Serif"/>
              </a:rPr>
              <a:t>личного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</a:t>
            </a:r>
            <a:r>
              <a:rPr b="0" lang="en-US" sz="1100" spc="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72" strike="noStrike">
                <a:solidFill>
                  <a:srgbClr val="000000"/>
                </a:solidFill>
                <a:latin typeface="Microsoft Sans Serif"/>
              </a:rPr>
              <a:t>профессионального</a:t>
            </a:r>
            <a:r>
              <a:rPr b="0" lang="en-US" sz="1100" spc="1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планирования.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2000"/>
              </a:lnSpc>
              <a:spcBef>
                <a:spcPts val="295"/>
              </a:spcBef>
            </a:pPr>
            <a:r>
              <a:rPr b="1" lang="en-US" sz="1100" spc="-46" strike="noStrike">
                <a:solidFill>
                  <a:srgbClr val="000000"/>
                </a:solidFill>
                <a:latin typeface="Arial"/>
              </a:rPr>
              <a:t>Направления</a:t>
            </a:r>
            <a:r>
              <a:rPr b="1" lang="en-US" sz="1100" spc="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1100" spc="-32" strike="noStrike">
                <a:solidFill>
                  <a:srgbClr val="000000"/>
                </a:solidFill>
                <a:latin typeface="Arial"/>
              </a:rPr>
              <a:t>развития:</a:t>
            </a:r>
            <a:r>
              <a:rPr b="1" lang="en-US" sz="1100" spc="-1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1100" spc="-55" strike="noStrike">
                <a:solidFill>
                  <a:srgbClr val="000000"/>
                </a:solidFill>
                <a:latin typeface="Microsoft Sans Serif"/>
              </a:rPr>
              <a:t>Интеграция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" strike="noStrike">
                <a:solidFill>
                  <a:srgbClr val="000000"/>
                </a:solidFill>
                <a:latin typeface="Microsoft Sans Serif"/>
              </a:rPr>
              <a:t>ИИ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для</a:t>
            </a:r>
            <a:r>
              <a:rPr b="0" lang="en-US" sz="1100" spc="-7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46" strike="noStrike">
                <a:solidFill>
                  <a:srgbClr val="000000"/>
                </a:solidFill>
                <a:latin typeface="Microsoft Sans Serif"/>
              </a:rPr>
              <a:t>автоматического </a:t>
            </a:r>
            <a:r>
              <a:rPr b="0" lang="en-US" sz="1100" spc="-66" strike="noStrike">
                <a:solidFill>
                  <a:srgbClr val="000000"/>
                </a:solidFill>
                <a:latin typeface="Microsoft Sans Serif"/>
              </a:rPr>
              <a:t>формирования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60" strike="noStrike">
                <a:solidFill>
                  <a:srgbClr val="000000"/>
                </a:solidFill>
                <a:latin typeface="Microsoft Sans Serif"/>
              </a:rPr>
              <a:t>расписания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26" strike="noStrike">
                <a:solidFill>
                  <a:srgbClr val="000000"/>
                </a:solidFill>
                <a:latin typeface="Microsoft Sans Serif"/>
              </a:rPr>
              <a:t>на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80" strike="noStrike">
                <a:solidFill>
                  <a:srgbClr val="000000"/>
                </a:solidFill>
                <a:latin typeface="Microsoft Sans Serif"/>
              </a:rPr>
              <a:t>основе</a:t>
            </a:r>
            <a:r>
              <a:rPr b="0" lang="en-US" sz="1100" spc="9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52" strike="noStrike">
                <a:solidFill>
                  <a:srgbClr val="000000"/>
                </a:solidFill>
                <a:latin typeface="Microsoft Sans Serif"/>
              </a:rPr>
              <a:t>исторических</a:t>
            </a:r>
            <a:r>
              <a:rPr b="0" lang="en-US" sz="1100" spc="15" strike="noStrike">
                <a:solidFill>
                  <a:srgbClr val="000000"/>
                </a:solidFill>
                <a:latin typeface="Microsoft Sans Serif"/>
              </a:rPr>
              <a:t> </a:t>
            </a:r>
            <a:r>
              <a:rPr b="0" lang="en-US" sz="1100" spc="-12" strike="noStrike">
                <a:solidFill>
                  <a:srgbClr val="000000"/>
                </a:solidFill>
                <a:latin typeface="Microsoft Sans Serif"/>
              </a:rPr>
              <a:t>данных.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646"/>
              </a:spcBef>
            </a:pP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883800"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Trebuchet MS"/>
              </a:rPr>
              <a:t>Спасибо</a:t>
            </a:r>
            <a:r>
              <a:rPr b="1" lang="en-US" sz="1400" spc="324" strike="noStrike">
                <a:solidFill>
                  <a:srgbClr val="000000"/>
                </a:solidFill>
                <a:latin typeface="Trebuchet MS"/>
              </a:rPr>
              <a:t> </a:t>
            </a:r>
            <a:r>
              <a:rPr b="1" lang="en-US" sz="1400" spc="-1" strike="noStrike">
                <a:solidFill>
                  <a:srgbClr val="000000"/>
                </a:solidFill>
                <a:latin typeface="Trebuchet MS"/>
              </a:rPr>
              <a:t>за</a:t>
            </a:r>
            <a:r>
              <a:rPr b="1" lang="en-US" sz="1400" spc="330" strike="noStrike">
                <a:solidFill>
                  <a:srgbClr val="000000"/>
                </a:solidFill>
                <a:latin typeface="Trebuchet MS"/>
              </a:rPr>
              <a:t> </a:t>
            </a:r>
            <a:r>
              <a:rPr b="1" lang="en-US" sz="1400" spc="-12" strike="noStrike">
                <a:solidFill>
                  <a:srgbClr val="000000"/>
                </a:solidFill>
                <a:latin typeface="Trebuchet MS"/>
              </a:rPr>
              <a:t>внимание!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1" name="object 5" descr=""/>
          <p:cNvPicPr/>
          <p:nvPr/>
        </p:nvPicPr>
        <p:blipFill>
          <a:blip r:embed="rId2"/>
          <a:stretch/>
        </p:blipFill>
        <p:spPr>
          <a:xfrm>
            <a:off x="281160" y="121716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82" name="object 6" descr=""/>
          <p:cNvPicPr/>
          <p:nvPr/>
        </p:nvPicPr>
        <p:blipFill>
          <a:blip r:embed="rId3"/>
          <a:stretch/>
        </p:blipFill>
        <p:spPr>
          <a:xfrm>
            <a:off x="281160" y="1771560"/>
            <a:ext cx="64440" cy="64440"/>
          </a:xfrm>
          <a:prstGeom prst="rect">
            <a:avLst/>
          </a:prstGeom>
          <a:ln w="0">
            <a:noFill/>
          </a:ln>
        </p:spPr>
      </p:pic>
      <p:pic>
        <p:nvPicPr>
          <p:cNvPr id="183" name="object 7" descr=""/>
          <p:cNvPicPr/>
          <p:nvPr/>
        </p:nvPicPr>
        <p:blipFill>
          <a:blip r:embed="rId4"/>
          <a:stretch/>
        </p:blipFill>
        <p:spPr>
          <a:xfrm>
            <a:off x="281160" y="2153520"/>
            <a:ext cx="64440" cy="64440"/>
          </a:xfrm>
          <a:prstGeom prst="rect">
            <a:avLst/>
          </a:prstGeom>
          <a:ln w="0">
            <a:noFill/>
          </a:ln>
        </p:spPr>
      </p:pic>
      <p:grpSp>
        <p:nvGrpSpPr>
          <p:cNvPr id="184" name="object 8"/>
          <p:cNvGrpSpPr/>
          <p:nvPr/>
        </p:nvGrpSpPr>
        <p:grpSpPr>
          <a:xfrm>
            <a:off x="0" y="3346200"/>
            <a:ext cx="4607280" cy="109080"/>
            <a:chOff x="0" y="3346200"/>
            <a:chExt cx="4607280" cy="109080"/>
          </a:xfrm>
        </p:grpSpPr>
        <p:sp>
          <p:nvSpPr>
            <p:cNvPr id="185" name="object 9"/>
            <p:cNvSpPr/>
            <p:nvPr/>
          </p:nvSpPr>
          <p:spPr>
            <a:xfrm>
              <a:off x="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5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19195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86" name="object 10"/>
            <p:cNvSpPr/>
            <p:nvPr/>
          </p:nvSpPr>
          <p:spPr>
            <a:xfrm>
              <a:off x="153612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26268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87" name="object 11"/>
            <p:cNvSpPr/>
            <p:nvPr/>
          </p:nvSpPr>
          <p:spPr>
            <a:xfrm>
              <a:off x="3071880" y="3346200"/>
              <a:ext cx="1535400" cy="109080"/>
            </a:xfrm>
            <a:custGeom>
              <a:avLst/>
              <a:gdLst>
                <a:gd name="textAreaLeft" fmla="*/ 0 w 1535400"/>
                <a:gd name="textAreaRight" fmla="*/ 1536120 w 1535400"/>
                <a:gd name="textAreaTop" fmla="*/ 0 h 109080"/>
                <a:gd name="textAreaBottom" fmla="*/ 109800 h 109080"/>
              </a:gdLst>
              <a:ahLst/>
              <a:rect l="textAreaLeft" t="textAreaTop" r="textAreaRight" b="textAreaBottom"/>
              <a:pathLst>
                <a:path w="1536064" h="109854">
                  <a:moveTo>
                    <a:pt x="1535976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1535976" y="109727"/>
                  </a:lnTo>
                  <a:lnTo>
                    <a:pt x="1535976" y="0"/>
                  </a:lnTo>
                  <a:close/>
                </a:path>
              </a:pathLst>
            </a:custGeom>
            <a:solidFill>
              <a:srgbClr val="3333b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pc="-1" strike="noStrike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188" name="PlaceHolder 2"/>
          <p:cNvSpPr>
            <a:spLocks noGrp="1"/>
          </p:cNvSpPr>
          <p:nvPr>
            <p:ph type="ftr" idx="37"/>
          </p:nvPr>
        </p:nvSpPr>
        <p:spPr>
          <a:xfrm>
            <a:off x="490320" y="3338280"/>
            <a:ext cx="55440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7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7" strike="noStrike">
                <a:solidFill>
                  <a:schemeClr val="lt1"/>
                </a:solidFill>
                <a:latin typeface="Trebuchet MS"/>
              </a:rPr>
              <a:t>Баранов</a:t>
            </a:r>
            <a:r>
              <a:rPr b="0" lang="en-US" sz="600" spc="21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Д.А.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9" name="object 13"/>
          <p:cNvSpPr/>
          <p:nvPr/>
        </p:nvSpPr>
        <p:spPr>
          <a:xfrm>
            <a:off x="2037600" y="3338280"/>
            <a:ext cx="532080" cy="11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7560" bIns="0" anchor="t">
            <a:spAutoFit/>
          </a:bodyPr>
          <a:p>
            <a:pPr marL="12600">
              <a:lnSpc>
                <a:spcPct val="100000"/>
              </a:lnSpc>
              <a:spcBef>
                <a:spcPts val="60"/>
              </a:spcBef>
            </a:pPr>
            <a:r>
              <a:rPr b="0" lang="en-US" sz="600" spc="15" strike="noStrike" u="sng">
                <a:solidFill>
                  <a:srgbClr val="ffffff"/>
                </a:solidFill>
                <a:uFillTx/>
                <a:latin typeface="Trebuchet MS"/>
                <a:hlinkClick r:id="rId5" action="ppaction://hlinksldjump"/>
              </a:rPr>
              <a:t>Защита</a:t>
            </a:r>
            <a:r>
              <a:rPr b="0" lang="en-US" sz="600" spc="219" strike="noStrike" u="sng">
                <a:solidFill>
                  <a:srgbClr val="ffffff"/>
                </a:solidFill>
                <a:uFillTx/>
                <a:latin typeface="Trebuchet MS"/>
                <a:hlinkClick r:id="rId6" action="ppaction://hlinksldjump"/>
              </a:rPr>
              <a:t> </a:t>
            </a:r>
            <a:r>
              <a:rPr b="0" lang="en-US" sz="600" spc="86" strike="noStrike" u="sng">
                <a:solidFill>
                  <a:srgbClr val="ffffff"/>
                </a:solidFill>
                <a:uFillTx/>
                <a:latin typeface="Trebuchet MS"/>
                <a:hlinkClick r:id="rId7" action="ppaction://hlinksldjump"/>
              </a:rPr>
              <a:t>ВКР</a:t>
            </a:r>
            <a:endParaRPr b="0" lang="en-US" sz="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dt" idx="38"/>
          </p:nvPr>
        </p:nvSpPr>
        <p:spPr>
          <a:xfrm>
            <a:off x="3303720" y="3338280"/>
            <a:ext cx="9086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1260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Санкт-Петербург,</a:t>
            </a:r>
            <a:r>
              <a:rPr b="0" lang="en-US" sz="600" spc="420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21" strike="noStrike">
                <a:solidFill>
                  <a:schemeClr val="lt1"/>
                </a:solidFill>
                <a:latin typeface="Trebuchet MS"/>
              </a:rPr>
              <a:t>2026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sldNum" idx="39"/>
          </p:nvPr>
        </p:nvSpPr>
        <p:spPr>
          <a:xfrm>
            <a:off x="4339080" y="3338280"/>
            <a:ext cx="213840" cy="2014200"/>
          </a:xfrm>
          <a:prstGeom prst="rect">
            <a:avLst/>
          </a:prstGeom>
          <a:noFill/>
          <a:ln w="0">
            <a:noFill/>
          </a:ln>
        </p:spPr>
        <p:txBody>
          <a:bodyPr lIns="0" rIns="0" tIns="7560" bIns="0" anchor="t">
            <a:noAutofit/>
          </a:bodyPr>
          <a:lstStyle>
            <a:lvl1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  <a:defRPr b="0" lang="en-US" sz="600" spc="-1" strike="noStrike">
                <a:solidFill>
                  <a:schemeClr val="lt1"/>
                </a:solidFill>
                <a:latin typeface="Trebuchet MS"/>
              </a:defRPr>
            </a:lvl1pPr>
          </a:lstStyle>
          <a:p>
            <a:pPr marL="38160" indent="0">
              <a:lnSpc>
                <a:spcPct val="100000"/>
              </a:lnSpc>
              <a:spcBef>
                <a:spcPts val="60"/>
              </a:spcBef>
              <a:buNone/>
              <a:tabLst>
                <a:tab algn="l" pos="0"/>
              </a:tabLst>
            </a:pPr>
            <a:fld id="{8EFE0531-D365-44A1-99F8-DA800D2FC248}" type="slidenum">
              <a:rPr b="0" lang="en-US" sz="600" spc="-1" strike="noStrike">
                <a:solidFill>
                  <a:schemeClr val="lt1"/>
                </a:solidFill>
                <a:latin typeface="Trebuchet MS"/>
              </a:rPr>
              <a:t>&lt;number&gt;</a:t>
            </a:fld>
            <a:r>
              <a:rPr b="0" lang="en-US" sz="600" spc="-32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1" strike="noStrike">
                <a:solidFill>
                  <a:schemeClr val="lt1"/>
                </a:solidFill>
                <a:latin typeface="Trebuchet MS"/>
              </a:rPr>
              <a:t>/</a:t>
            </a:r>
            <a:r>
              <a:rPr b="0" lang="en-US" sz="600" spc="-26" strike="noStrike">
                <a:solidFill>
                  <a:schemeClr val="lt1"/>
                </a:solidFill>
                <a:latin typeface="Trebuchet MS"/>
              </a:rPr>
              <a:t> </a:t>
            </a:r>
            <a:r>
              <a:rPr b="0" lang="en-US" sz="600" spc="-52" strike="noStrike">
                <a:solidFill>
                  <a:schemeClr val="lt1"/>
                </a:solidFill>
                <a:latin typeface="Trebuchet MS"/>
              </a:rPr>
              <a:t>8</a:t>
            </a:r>
            <a:endParaRPr b="0" lang="en-US" sz="6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Application>LibreOffice/24.2.7.2$Linux_X86_64 LibreOffice_project/420$Build-2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2026-05-25T18:39:49Z</dcterms:created>
  <dc:creator>Выполнил: Студент группы 2  Баранов Д.А.</dc:creator>
  <dc:description/>
  <dc:language>en-US</dc:language>
  <cp:lastModifiedBy/>
  <dcterms:modified xsi:type="dcterms:W3CDTF">2026-05-25T21:52:42Z</dcterms:modified>
  <cp:revision>2</cp:revision>
  <dc:subject/>
  <dc:title>Разработка мобильного приложения для гибкого планирования и приоритизации задач с возможностью визуализации прогресса - Выпускная квалификационная работа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2026-05-25T00:00:00Z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2026-05-25T00:00:00Z</vt:filetime>
  </property>
  <property fmtid="{D5CDD505-2E9C-101B-9397-08002B2CF9AE}" pid="5" name="PTEX.Fullbanner">
    <vt:lpwstr>This is pdfTeX, Version 3.141592653-2.6-1.40.27 (TeX Live 2025) kpathsea version 6.4.1</vt:lpwstr>
  </property>
  <property fmtid="{D5CDD505-2E9C-101B-9397-08002B2CF9AE}" pid="6" name="PresentationFormat">
    <vt:lpwstr>On-screen Show (4:3)</vt:lpwstr>
  </property>
  <property fmtid="{D5CDD505-2E9C-101B-9397-08002B2CF9AE}" pid="7" name="Producer">
    <vt:lpwstr>pdfTeX-1.40.27</vt:lpwstr>
  </property>
</Properties>
</file>