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3EE646-1115-4EF5-AC01-5422EF4CE6DA}" v="2878" dt="2023-09-24T22:45:15.497"/>
    <p1510:client id="{66318BE6-7FCC-4AEE-AA1B-07EE7BAD8363}" v="1101" dt="2023-09-22T16:07:27.082"/>
    <p1510:client id="{B48192D1-C302-4532-8CEF-897953F9E5A0}" v="185" dt="2023-09-25T13:00:38.4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7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7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67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731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3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02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771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23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65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47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810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61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DE57300-C7FF-4578-99A0-42B0295B1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E10BDB4-64F2-477D-A03B-9F8352D5E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3F9191-ED89-4F61-8B8F-97E567D96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7868" y="976160"/>
            <a:ext cx="6144231" cy="193417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Обзор</a:t>
            </a:r>
            <a:r>
              <a:rPr lang="en-US"/>
              <a:t> PyCharm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8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133035C-46AF-4B6B-A264-C0D48C50B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8379" y="610900"/>
            <a:ext cx="3939220" cy="464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AEEAF1-EDAC-630B-12AD-FA33DC77E8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423" r="3" b="24704"/>
          <a:stretch/>
        </p:blipFill>
        <p:spPr>
          <a:xfrm>
            <a:off x="517868" y="3102455"/>
            <a:ext cx="6144231" cy="31258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62149" y="976160"/>
            <a:ext cx="4211979" cy="521270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000" err="1"/>
              <a:t>Подготовили</a:t>
            </a:r>
            <a:r>
              <a:rPr lang="en-US" sz="2000"/>
              <a:t> </a:t>
            </a:r>
            <a:r>
              <a:rPr lang="en-US" sz="2000" err="1"/>
              <a:t>студенты</a:t>
            </a:r>
            <a:r>
              <a:rPr lang="en-US" sz="2000"/>
              <a:t> 2 </a:t>
            </a:r>
            <a:r>
              <a:rPr lang="en-US" sz="2000" err="1"/>
              <a:t>курса</a:t>
            </a:r>
            <a:endParaRPr lang="en-US" sz="2000"/>
          </a:p>
          <a:p>
            <a:pPr algn="r">
              <a:lnSpc>
                <a:spcPct val="110000"/>
              </a:lnSpc>
            </a:pPr>
            <a:r>
              <a:rPr lang="en-US" sz="2000" err="1"/>
              <a:t>Нечаева</a:t>
            </a:r>
            <a:r>
              <a:rPr lang="en-US" sz="2000"/>
              <a:t> </a:t>
            </a:r>
            <a:r>
              <a:rPr lang="en-US" sz="2000" err="1"/>
              <a:t>Наталья</a:t>
            </a:r>
            <a:r>
              <a:rPr lang="en-US" sz="2000"/>
              <a:t> </a:t>
            </a:r>
            <a:r>
              <a:rPr lang="en-US" sz="2000" err="1"/>
              <a:t>Андреевна</a:t>
            </a:r>
            <a:endParaRPr lang="en-US" sz="2000"/>
          </a:p>
          <a:p>
            <a:pPr algn="r">
              <a:lnSpc>
                <a:spcPct val="110000"/>
              </a:lnSpc>
            </a:pPr>
            <a:r>
              <a:rPr lang="en-US" sz="2000" err="1"/>
              <a:t>Фирсов</a:t>
            </a:r>
            <a:r>
              <a:rPr lang="en-US" sz="2000"/>
              <a:t> </a:t>
            </a:r>
            <a:r>
              <a:rPr lang="en-US" sz="2000" err="1"/>
              <a:t>Кирилл</a:t>
            </a:r>
            <a:r>
              <a:rPr lang="en-US" sz="2000"/>
              <a:t> </a:t>
            </a:r>
            <a:r>
              <a:rPr lang="en-US" sz="2000" err="1"/>
              <a:t>Александрович</a:t>
            </a:r>
            <a:endParaRPr lang="en-US" sz="2000"/>
          </a:p>
          <a:p>
            <a:pPr algn="r">
              <a:lnSpc>
                <a:spcPct val="110000"/>
              </a:lnSpc>
            </a:pPr>
            <a:r>
              <a:rPr lang="en-US" sz="2000" err="1"/>
              <a:t>Яблонская</a:t>
            </a:r>
            <a:r>
              <a:rPr lang="en-US" sz="2000"/>
              <a:t> </a:t>
            </a:r>
            <a:r>
              <a:rPr lang="en-US" sz="2000" err="1"/>
              <a:t>Евгения</a:t>
            </a:r>
            <a:r>
              <a:rPr lang="en-US" sz="2000"/>
              <a:t> </a:t>
            </a:r>
            <a:r>
              <a:rPr lang="en-US" sz="2000" err="1"/>
              <a:t>Дмитриевна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46B726-86AB-93D5-D322-023625E0D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8686800" cy="1934172"/>
          </a:xfrm>
        </p:spPr>
        <p:txBody>
          <a:bodyPr>
            <a:normAutofit/>
          </a:bodyPr>
          <a:lstStyle/>
          <a:p>
            <a:r>
              <a:rPr lang="ru-RU" dirty="0"/>
              <a:t>Отладка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3DBFDB-0EBE-1376-1235-DCD29BFA7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69" y="2137615"/>
            <a:ext cx="11166142" cy="242489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latin typeface="Calibri"/>
                <a:cs typeface="Calibri"/>
              </a:rPr>
              <a:t>Есть несколько способов начать отладку:</a:t>
            </a:r>
          </a:p>
          <a:p>
            <a:pPr marL="457200" indent="-457200">
              <a:buAutoNum type="arabicPeriod"/>
            </a:pPr>
            <a:r>
              <a:rPr lang="ru-RU" dirty="0" err="1">
                <a:latin typeface="Calibri"/>
                <a:cs typeface="Calibri"/>
              </a:rPr>
              <a:t>Ctrl+Shift+D</a:t>
            </a:r>
            <a:r>
              <a:rPr lang="ru-RU" dirty="0">
                <a:latin typeface="Calibri"/>
                <a:cs typeface="Calibri"/>
              </a:rPr>
              <a:t> (</a:t>
            </a:r>
            <a:r>
              <a:rPr lang="ru-RU" dirty="0" err="1">
                <a:latin typeface="Calibri"/>
                <a:cs typeface="Calibri"/>
              </a:rPr>
              <a:t>MacOS</a:t>
            </a:r>
            <a:r>
              <a:rPr lang="ru-RU" dirty="0">
                <a:latin typeface="Calibri"/>
                <a:cs typeface="Calibri"/>
              </a:rPr>
              <a:t>) или Shift+Alt+F9 и Alt+5 (Windows/Linux).</a:t>
            </a:r>
          </a:p>
          <a:p>
            <a:pPr marL="457200" indent="-457200">
              <a:buAutoNum type="arabicPeriod"/>
            </a:pPr>
            <a:r>
              <a:rPr lang="ru-RU" dirty="0">
                <a:latin typeface="Calibri"/>
                <a:cs typeface="Calibri"/>
              </a:rPr>
              <a:t>После щелчка правой кнопкой мыши в открывшемся меню выбрать </a:t>
            </a:r>
            <a:r>
              <a:rPr lang="ru-RU" dirty="0" err="1">
                <a:latin typeface="Calibri"/>
                <a:cs typeface="Calibri"/>
              </a:rPr>
              <a:t>Debag</a:t>
            </a:r>
            <a:r>
              <a:rPr lang="ru-RU" dirty="0">
                <a:latin typeface="Calibri"/>
                <a:cs typeface="Calibri"/>
              </a:rPr>
              <a:t> &lt;имя файла&gt;.</a:t>
            </a:r>
          </a:p>
          <a:p>
            <a:pPr marL="457200" indent="-457200">
              <a:buAutoNum type="arabicPeriod"/>
            </a:pPr>
            <a:r>
              <a:rPr lang="ru-RU" dirty="0">
                <a:latin typeface="Calibri"/>
                <a:cs typeface="Calibri"/>
              </a:rPr>
              <a:t>Слева на панели нажать на зеленую стрелку и выбрать </a:t>
            </a:r>
            <a:r>
              <a:rPr lang="ru-RU" dirty="0" err="1">
                <a:latin typeface="Calibri"/>
                <a:cs typeface="Calibri"/>
              </a:rPr>
              <a:t>Debag</a:t>
            </a:r>
            <a:r>
              <a:rPr lang="ru-RU" dirty="0">
                <a:latin typeface="Calibri"/>
                <a:cs typeface="Calibri"/>
              </a:rPr>
              <a:t> &lt;имя файла&gt;</a:t>
            </a:r>
          </a:p>
          <a:p>
            <a:r>
              <a:rPr lang="ru-RU" dirty="0">
                <a:latin typeface="Calibri"/>
                <a:cs typeface="Calibri"/>
              </a:rPr>
              <a:t>После этого внизу откроется окно </a:t>
            </a:r>
            <a:r>
              <a:rPr lang="ru-RU" dirty="0" err="1">
                <a:latin typeface="Calibri"/>
                <a:cs typeface="Calibri"/>
              </a:rPr>
              <a:t>Debag</a:t>
            </a:r>
            <a:r>
              <a:rPr lang="ru-RU" dirty="0">
                <a:latin typeface="Calibri"/>
                <a:cs typeface="Calibri"/>
              </a:rPr>
              <a:t>.</a:t>
            </a:r>
          </a:p>
        </p:txBody>
      </p:sp>
      <p:pic>
        <p:nvPicPr>
          <p:cNvPr id="4" name="Рисунок 3" descr="Изображение выглядит как текст, снимок экрана, программное обеспечение, Мультимедийное программное обеспечение&#10;&#10;Автоматически созданное описание">
            <a:extLst>
              <a:ext uri="{FF2B5EF4-FFF2-40B4-BE49-F238E27FC236}">
                <a16:creationId xmlns:a16="http://schemas.microsoft.com/office/drawing/2014/main" id="{11961D5E-C438-458C-740C-0A6259075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146" y="4630676"/>
            <a:ext cx="7269707" cy="195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640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17D949E-564D-4503-A64E-D22FA3232C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8C121A-EEBC-5E37-F603-03A9CCE41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5021183" cy="2452840"/>
          </a:xfrm>
        </p:spPr>
        <p:txBody>
          <a:bodyPr>
            <a:normAutofit/>
          </a:bodyPr>
          <a:lstStyle/>
          <a:p>
            <a:r>
              <a:rPr lang="ru-RU" dirty="0"/>
              <a:t>Запуск программы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2BE0106-0C20-465B-A1BE-0BAC2737B1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0B8B0B-4AE1-0440-3A35-AF70F690D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646" y="2711561"/>
            <a:ext cx="11098048" cy="349281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err="1">
                <a:latin typeface="Calibri"/>
                <a:ea typeface="+mn-lt"/>
                <a:cs typeface="+mn-lt"/>
              </a:rPr>
              <a:t>Ctrl+Shift+R</a:t>
            </a:r>
            <a:r>
              <a:rPr lang="ru-RU" dirty="0">
                <a:latin typeface="Calibri"/>
                <a:ea typeface="+mn-lt"/>
                <a:cs typeface="+mn-lt"/>
              </a:rPr>
              <a:t> (</a:t>
            </a:r>
            <a:r>
              <a:rPr lang="ru-RU" err="1">
                <a:latin typeface="Calibri"/>
                <a:ea typeface="+mn-lt"/>
                <a:cs typeface="+mn-lt"/>
              </a:rPr>
              <a:t>MacOs</a:t>
            </a:r>
            <a:r>
              <a:rPr lang="ru-RU" dirty="0">
                <a:latin typeface="Calibri"/>
                <a:ea typeface="+mn-lt"/>
                <a:cs typeface="+mn-lt"/>
              </a:rPr>
              <a:t>) или Ctrl + Shift + F10 (Windows/Linux)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dirty="0">
                <a:latin typeface="Calibri"/>
                <a:cs typeface="Calibri"/>
              </a:rPr>
              <a:t>После щелчка правой кнопкой мыши в открывшемся меню выбрать </a:t>
            </a:r>
            <a:r>
              <a:rPr lang="ru-RU" err="1">
                <a:latin typeface="Calibri"/>
                <a:cs typeface="Calibri"/>
              </a:rPr>
              <a:t>Run</a:t>
            </a:r>
            <a:r>
              <a:rPr lang="ru-RU" dirty="0">
                <a:latin typeface="Calibri"/>
                <a:cs typeface="Calibri"/>
              </a:rPr>
              <a:t> &lt;имя&gt;.</a:t>
            </a:r>
            <a:endParaRPr lang="ru-RU" dirty="0">
              <a:latin typeface="Calibri"/>
              <a:ea typeface="Calibri"/>
              <a:cs typeface="Calibri"/>
            </a:endParaRP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dirty="0">
                <a:latin typeface="Calibri"/>
                <a:ea typeface="Calibri"/>
                <a:cs typeface="Calibri"/>
              </a:rPr>
              <a:t>В главном меню выбрать </a:t>
            </a:r>
            <a:r>
              <a:rPr lang="ru-RU" err="1">
                <a:latin typeface="Calibri"/>
                <a:ea typeface="Calibri"/>
                <a:cs typeface="Calibri"/>
              </a:rPr>
              <a:t>Run</a:t>
            </a:r>
            <a:r>
              <a:rPr lang="ru-RU" dirty="0">
                <a:latin typeface="Calibri"/>
                <a:ea typeface="Calibri"/>
                <a:cs typeface="Calibri"/>
              </a:rPr>
              <a:t>.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ru-RU" dirty="0">
                <a:latin typeface="Calibri"/>
                <a:ea typeface="+mn-lt"/>
                <a:cs typeface="+mn-lt"/>
              </a:rPr>
              <a:t>Если в программе есть предложение __</a:t>
            </a:r>
            <a:r>
              <a:rPr lang="ru-RU" err="1">
                <a:latin typeface="Calibri"/>
                <a:ea typeface="+mn-lt"/>
                <a:cs typeface="+mn-lt"/>
              </a:rPr>
              <a:t>main</a:t>
            </a:r>
            <a:r>
              <a:rPr lang="ru-RU" dirty="0">
                <a:latin typeface="Calibri"/>
                <a:ea typeface="+mn-lt"/>
                <a:cs typeface="+mn-lt"/>
              </a:rPr>
              <a:t>__, то щёлкнуть на маленькую зелёную стрелку слева от фразы __</a:t>
            </a:r>
            <a:r>
              <a:rPr lang="ru-RU" err="1">
                <a:latin typeface="Calibri"/>
                <a:ea typeface="+mn-lt"/>
                <a:cs typeface="+mn-lt"/>
              </a:rPr>
              <a:t>main</a:t>
            </a:r>
            <a:r>
              <a:rPr lang="ru-RU" dirty="0">
                <a:latin typeface="Calibri"/>
                <a:ea typeface="+mn-lt"/>
                <a:cs typeface="+mn-lt"/>
              </a:rPr>
              <a:t>__ и выбрать </a:t>
            </a:r>
            <a:r>
              <a:rPr lang="ru-RU" err="1">
                <a:latin typeface="Calibri"/>
                <a:ea typeface="+mn-lt"/>
                <a:cs typeface="+mn-lt"/>
              </a:rPr>
              <a:t>Run</a:t>
            </a:r>
            <a:r>
              <a:rPr lang="ru-RU" dirty="0">
                <a:latin typeface="Calibri"/>
                <a:ea typeface="+mn-lt"/>
                <a:cs typeface="+mn-lt"/>
              </a:rPr>
              <a:t>.</a:t>
            </a:r>
            <a:endParaRPr lang="ru-RU" dirty="0">
              <a:latin typeface="Calibri"/>
              <a:ea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latin typeface="Calibri"/>
                <a:ea typeface="Calibri"/>
                <a:cs typeface="Calibri"/>
              </a:rPr>
              <a:t>Любой из этих вариантов приведет к запуску программы и открытию в нижней части окна панели </a:t>
            </a:r>
            <a:r>
              <a:rPr lang="ru-RU" sz="2400" dirty="0">
                <a:latin typeface="Calibri"/>
                <a:ea typeface="+mn-lt"/>
                <a:cs typeface="+mn-lt"/>
              </a:rPr>
              <a:t>«</a:t>
            </a:r>
            <a:r>
              <a:rPr lang="ru-RU" sz="2400" dirty="0" err="1">
                <a:latin typeface="Calibri"/>
                <a:ea typeface="+mn-lt"/>
                <a:cs typeface="+mn-lt"/>
              </a:rPr>
              <a:t>Run</a:t>
            </a:r>
            <a:r>
              <a:rPr lang="ru-RU" sz="2400" dirty="0">
                <a:latin typeface="Calibri"/>
                <a:ea typeface="+mn-lt"/>
                <a:cs typeface="+mn-lt"/>
              </a:rPr>
              <a:t> Tool» с выводом кода.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51808AB-2943-464C-A710-F2A18D8693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39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C70ADE-E48C-0E72-49D7-AC9B864FC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Компиляция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0CE5E5-414A-B4C8-FC24-93FCC1B1B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437" y="2117950"/>
            <a:ext cx="11230913" cy="37331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dirty="0">
                <a:latin typeface="Calibri"/>
                <a:ea typeface="Calibri"/>
                <a:cs typeface="Calibri"/>
              </a:rPr>
              <a:t>Компиляцию можно провести с помощью модуля </a:t>
            </a:r>
            <a:r>
              <a:rPr lang="ru-RU" sz="2400" err="1">
                <a:latin typeface="Calibri"/>
                <a:ea typeface="+mn-lt"/>
                <a:cs typeface="+mn-lt"/>
              </a:rPr>
              <a:t>Pyinstaller</a:t>
            </a:r>
            <a:r>
              <a:rPr lang="ru-RU" sz="2400" dirty="0">
                <a:latin typeface="Calibri"/>
                <a:ea typeface="+mn-lt"/>
                <a:cs typeface="+mn-lt"/>
              </a:rPr>
              <a:t>.</a:t>
            </a:r>
          </a:p>
          <a:p>
            <a:r>
              <a:rPr lang="ru-RU" sz="2400" dirty="0">
                <a:latin typeface="Calibri"/>
                <a:ea typeface="Calibri"/>
                <a:cs typeface="Calibri"/>
              </a:rPr>
              <a:t>Для этого в поле Terminal (Alt+F12 либо </a:t>
            </a:r>
            <a:r>
              <a:rPr lang="ru-RU" sz="2400" dirty="0" err="1">
                <a:latin typeface="Calibri"/>
                <a:ea typeface="Calibri"/>
                <a:cs typeface="Calibri"/>
              </a:rPr>
              <a:t>View</a:t>
            </a:r>
            <a:r>
              <a:rPr lang="ru-RU" sz="2400" dirty="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→</a:t>
            </a:r>
            <a:r>
              <a:rPr lang="ru-RU" sz="2400" dirty="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Tool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Windows</a:t>
            </a:r>
            <a:r>
              <a:rPr lang="ru-RU" sz="2400" dirty="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→</a:t>
            </a:r>
            <a:r>
              <a:rPr lang="ru-RU" sz="2400" dirty="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Terminal</a:t>
            </a:r>
            <a:r>
              <a:rPr lang="ru-RU" sz="2400" dirty="0">
                <a:latin typeface="Calibri"/>
                <a:ea typeface="Calibri"/>
                <a:cs typeface="Calibri"/>
              </a:rPr>
              <a:t>) после пути проекта ввести «</a:t>
            </a:r>
            <a:r>
              <a:rPr lang="ru-RU" sz="2400" dirty="0" err="1">
                <a:latin typeface="Calibri"/>
                <a:ea typeface="Calibri"/>
                <a:cs typeface="Calibri"/>
              </a:rPr>
              <a:t>pyinstaller</a:t>
            </a:r>
            <a:r>
              <a:rPr lang="ru-RU" sz="2400" dirty="0">
                <a:latin typeface="Calibri"/>
                <a:ea typeface="+mn-lt"/>
                <a:cs typeface="+mn-lt"/>
              </a:rPr>
              <a:t> *название проекта*.</a:t>
            </a:r>
            <a:r>
              <a:rPr lang="ru-RU" sz="2400" dirty="0" err="1">
                <a:latin typeface="Calibri"/>
                <a:ea typeface="+mn-lt"/>
                <a:cs typeface="+mn-lt"/>
              </a:rPr>
              <a:t>py</a:t>
            </a:r>
            <a:r>
              <a:rPr lang="ru-RU" sz="2400" dirty="0">
                <a:latin typeface="Calibri"/>
                <a:ea typeface="Calibri"/>
                <a:cs typeface="Calibri"/>
              </a:rPr>
              <a:t>»</a:t>
            </a:r>
            <a:r>
              <a:rPr lang="ru-RU" sz="2400" dirty="0">
                <a:latin typeface="Calibri"/>
                <a:ea typeface="+mn-lt"/>
                <a:cs typeface="+mn-lt"/>
              </a:rPr>
              <a:t>.</a:t>
            </a:r>
          </a:p>
          <a:p>
            <a:r>
              <a:rPr lang="ru-RU" sz="2400" dirty="0">
                <a:latin typeface="Calibri"/>
                <a:ea typeface="+mn-lt"/>
                <a:cs typeface="+mn-lt"/>
              </a:rPr>
              <a:t>После нажатия Enter в папке проекта появятся новые папки, в том числе папка «</a:t>
            </a:r>
            <a:r>
              <a:rPr lang="ru-RU" sz="2400" dirty="0" err="1">
                <a:latin typeface="Calibri"/>
                <a:ea typeface="+mn-lt"/>
                <a:cs typeface="+mn-lt"/>
              </a:rPr>
              <a:t>dist</a:t>
            </a:r>
            <a:r>
              <a:rPr lang="ru-RU" sz="2400" dirty="0">
                <a:latin typeface="Calibri"/>
                <a:ea typeface="+mn-lt"/>
                <a:cs typeface="+mn-lt"/>
              </a:rPr>
              <a:t>», в который будет лежать файл с тем же названием, что и проект, но с форматом </a:t>
            </a:r>
            <a:r>
              <a:rPr lang="ru-RU" sz="2400" dirty="0">
                <a:latin typeface="Calibri"/>
                <a:ea typeface="Calibri"/>
                <a:cs typeface="Calibri"/>
              </a:rPr>
              <a:t>«</a:t>
            </a:r>
            <a:r>
              <a:rPr lang="ru-RU" sz="2400" dirty="0">
                <a:latin typeface="Calibri"/>
                <a:ea typeface="+mn-lt"/>
                <a:cs typeface="+mn-lt"/>
              </a:rPr>
              <a:t>.</a:t>
            </a:r>
            <a:r>
              <a:rPr lang="ru-RU" sz="2400" dirty="0" err="1">
                <a:latin typeface="Calibri"/>
                <a:ea typeface="+mn-lt"/>
                <a:cs typeface="+mn-lt"/>
              </a:rPr>
              <a:t>exe</a:t>
            </a:r>
            <a:r>
              <a:rPr lang="ru-RU" sz="2400" dirty="0">
                <a:latin typeface="Calibri"/>
                <a:ea typeface="Calibri"/>
                <a:cs typeface="Calibri"/>
              </a:rPr>
              <a:t>»</a:t>
            </a:r>
            <a:r>
              <a:rPr lang="ru-RU" sz="2400" dirty="0">
                <a:latin typeface="Calibri"/>
                <a:ea typeface="+mn-lt"/>
                <a:cs typeface="+mn-lt"/>
              </a:rPr>
              <a:t>. Его и нужно запустить.</a:t>
            </a:r>
          </a:p>
        </p:txBody>
      </p:sp>
    </p:spTree>
    <p:extLst>
      <p:ext uri="{BB962C8B-B14F-4D97-AF65-F5344CB8AC3E}">
        <p14:creationId xmlns:p14="http://schemas.microsoft.com/office/powerpoint/2010/main" val="3620660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B361D3-4153-49AC-62DF-A391B652E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8686800" cy="1934172"/>
          </a:xfrm>
        </p:spPr>
        <p:txBody>
          <a:bodyPr>
            <a:normAutofit/>
          </a:bodyPr>
          <a:lstStyle/>
          <a:p>
            <a:r>
              <a:rPr lang="ru-RU" dirty="0"/>
              <a:t>Публикация в </a:t>
            </a:r>
            <a:r>
              <a:rPr lang="ru-RU" dirty="0" err="1"/>
              <a:t>GitHub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0B828A-F660-7F3F-97F0-B5ED3A0E97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69" y="2148988"/>
            <a:ext cx="10972798" cy="4199099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ru-RU" sz="2400" dirty="0">
                <a:latin typeface="Calibri"/>
                <a:ea typeface="Calibri"/>
                <a:cs typeface="Calibri"/>
              </a:rPr>
              <a:t>Для публикации своего проекта в </a:t>
            </a:r>
            <a:r>
              <a:rPr lang="ru-RU" sz="2400" err="1">
                <a:latin typeface="Calibri"/>
                <a:ea typeface="Calibri"/>
                <a:cs typeface="Calibri"/>
              </a:rPr>
              <a:t>GitHub</a:t>
            </a:r>
            <a:r>
              <a:rPr lang="ru-RU" sz="2400" dirty="0">
                <a:latin typeface="Calibri"/>
                <a:ea typeface="Calibri"/>
                <a:cs typeface="Calibri"/>
              </a:rPr>
              <a:t> необходимо иметь учетную запись.</a:t>
            </a:r>
          </a:p>
          <a:p>
            <a:pPr marL="457200" indent="-457200">
              <a:buAutoNum type="arabicPeriod"/>
            </a:pPr>
            <a:r>
              <a:rPr lang="ru-RU" sz="2400" dirty="0">
                <a:latin typeface="Calibri"/>
                <a:ea typeface="Calibri"/>
                <a:cs typeface="Calibri"/>
              </a:rPr>
              <a:t>VCS (в главном меню) 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→ 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«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Enable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Version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 Control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Integration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».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 После открытия всплывающего окна выбрать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GitHub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, это инициализирует репозиторий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git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После этого на верхней панели появится зелёная галочка (обозначает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Commit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). После нажатия откроется новое окно, в котором нужно выбрать </a:t>
            </a:r>
            <a:b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</a:b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Unversioned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 Files 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→ ввести 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«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Initial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Commit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» (окно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Commit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 Message) 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→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Commit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Перейти в VCS → 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Import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into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Version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 Control 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→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 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Share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 Project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on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GitHub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+mn-lt"/>
                <a:cs typeface="+mn-lt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В всплывшем окне ввести свои данные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GitHub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, после чего указать название и описание нового репозитория, в котором расположится проект из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PyCharm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, и нажать </a:t>
            </a:r>
            <a:r>
              <a:rPr lang="ru-RU" sz="2400" err="1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Share</a:t>
            </a:r>
            <a:r>
              <a:rPr lang="ru-RU" sz="2400" dirty="0">
                <a:solidFill>
                  <a:srgbClr val="333333"/>
                </a:solidFill>
                <a:latin typeface="Calibri"/>
                <a:ea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2227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11A30E-8D3A-44A0-B641-82550989D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597E0F-436F-47B4-C740-00A933000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10056589" cy="2369713"/>
          </a:xfrm>
        </p:spPr>
        <p:txBody>
          <a:bodyPr anchor="t">
            <a:normAutofit/>
          </a:bodyPr>
          <a:lstStyle/>
          <a:p>
            <a:r>
              <a:rPr lang="ru-RU" dirty="0"/>
              <a:t>Дополнительные функции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8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33035C-46AF-4B6B-A264-C0D48C50B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4147" y="3612975"/>
            <a:ext cx="4023360" cy="464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5A912B-954C-C9CB-7C93-EE8F47942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6965" y="3776870"/>
            <a:ext cx="7610540" cy="24119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В </a:t>
            </a:r>
            <a:r>
              <a:rPr lang="ru-RU" dirty="0" err="1"/>
              <a:t>PyCharm</a:t>
            </a:r>
            <a:r>
              <a:rPr lang="ru-RU" dirty="0"/>
              <a:t> много дополнительных функций, значительно упрощающих работу с ним.</a:t>
            </a:r>
          </a:p>
        </p:txBody>
      </p:sp>
    </p:spTree>
    <p:extLst>
      <p:ext uri="{BB962C8B-B14F-4D97-AF65-F5344CB8AC3E}">
        <p14:creationId xmlns:p14="http://schemas.microsoft.com/office/powerpoint/2010/main" val="1772871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851911-0576-BC7B-3B88-A3312DEB5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67035"/>
            <a:ext cx="10639510" cy="1378905"/>
          </a:xfrm>
        </p:spPr>
        <p:txBody>
          <a:bodyPr/>
          <a:lstStyle/>
          <a:p>
            <a:r>
              <a:rPr lang="ru-RU" dirty="0"/>
              <a:t>Навигация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850ABB-9351-AD18-DC44-F63A6409F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58" y="1840170"/>
            <a:ext cx="11162674" cy="232287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400" dirty="0">
                <a:latin typeface="Calibri"/>
                <a:ea typeface="Calibri"/>
                <a:cs typeface="Calibri"/>
              </a:rPr>
              <a:t>В </a:t>
            </a:r>
            <a:r>
              <a:rPr lang="ru-RU" sz="2400" err="1">
                <a:latin typeface="Calibri"/>
                <a:ea typeface="Calibri"/>
                <a:cs typeface="Calibri"/>
              </a:rPr>
              <a:t>PyCharm</a:t>
            </a:r>
            <a:r>
              <a:rPr lang="ru-RU" sz="2400" dirty="0">
                <a:latin typeface="Calibri"/>
                <a:ea typeface="Calibri"/>
                <a:cs typeface="Calibri"/>
              </a:rPr>
              <a:t> имеется умный поиск, осуществляемый с помощью горячих клавиш. Благодаря ему можно перейти к любому классу, файлу, символу, а также окну или действию.</a:t>
            </a:r>
          </a:p>
          <a:p>
            <a:r>
              <a:rPr lang="ru-RU" sz="2400" dirty="0">
                <a:latin typeface="Calibri"/>
                <a:ea typeface="Calibri"/>
                <a:cs typeface="Calibri"/>
              </a:rPr>
              <a:t>Горячие клавиши для </a:t>
            </a:r>
            <a:r>
              <a:rPr lang="ru-RU" sz="2400" err="1">
                <a:latin typeface="Calibri"/>
                <a:ea typeface="Calibri"/>
                <a:cs typeface="Calibri"/>
              </a:rPr>
              <a:t>MacOS</a:t>
            </a:r>
            <a:r>
              <a:rPr lang="ru-RU" sz="2400" dirty="0">
                <a:latin typeface="Calibri"/>
                <a:ea typeface="Calibri"/>
                <a:cs typeface="Calibri"/>
              </a:rPr>
              <a:t> и Windows отличаются.</a:t>
            </a:r>
          </a:p>
          <a:p>
            <a:r>
              <a:rPr lang="ru-RU" sz="2400" dirty="0">
                <a:latin typeface="Calibri"/>
                <a:ea typeface="Calibri"/>
                <a:cs typeface="Calibri"/>
              </a:rPr>
              <a:t>Некоторые примеры: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ED5A85F-21A6-FCA5-04CF-A5E53B1394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897849"/>
              </p:ext>
            </p:extLst>
          </p:nvPr>
        </p:nvGraphicFramePr>
        <p:xfrm>
          <a:off x="782520" y="4255974"/>
          <a:ext cx="10625309" cy="22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0327">
                  <a:extLst>
                    <a:ext uri="{9D8B030D-6E8A-4147-A177-3AD203B41FA5}">
                      <a16:colId xmlns:a16="http://schemas.microsoft.com/office/drawing/2014/main" val="4144916693"/>
                    </a:ext>
                  </a:extLst>
                </a:gridCol>
                <a:gridCol w="3137491">
                  <a:extLst>
                    <a:ext uri="{9D8B030D-6E8A-4147-A177-3AD203B41FA5}">
                      <a16:colId xmlns:a16="http://schemas.microsoft.com/office/drawing/2014/main" val="3502667131"/>
                    </a:ext>
                  </a:extLst>
                </a:gridCol>
                <a:gridCol w="3137491">
                  <a:extLst>
                    <a:ext uri="{9D8B030D-6E8A-4147-A177-3AD203B41FA5}">
                      <a16:colId xmlns:a16="http://schemas.microsoft.com/office/drawing/2014/main" val="3410704562"/>
                    </a:ext>
                  </a:extLst>
                </a:gridCol>
              </a:tblGrid>
              <a:tr h="44651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Действие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err="1"/>
                        <a:t>MacOS</a:t>
                      </a:r>
                      <a:endParaRPr lang="ru-RU" sz="2400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Windows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04987"/>
                  </a:ext>
                </a:extLst>
              </a:tr>
              <a:tr h="44651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dirty="0">
                          <a:latin typeface="Calibri"/>
                        </a:rPr>
                        <a:t>Сдвинуть курсор к началу строки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err="1">
                          <a:latin typeface="Calibri"/>
                        </a:rPr>
                        <a:t>Сmd</a:t>
                      </a:r>
                      <a:r>
                        <a:rPr lang="ru-RU" sz="2000" b="0" i="0" u="none" strike="noStrike" noProof="0" dirty="0">
                          <a:latin typeface="Calibri"/>
                        </a:rPr>
                        <a:t> +  ←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dirty="0">
                          <a:latin typeface="Calibri"/>
                        </a:rPr>
                        <a:t>Home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762188"/>
                  </a:ext>
                </a:extLst>
              </a:tr>
              <a:tr h="44651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dirty="0">
                          <a:latin typeface="Calibri"/>
                        </a:rPr>
                        <a:t>Недавний файл 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err="1">
                          <a:latin typeface="Calibri"/>
                        </a:rPr>
                        <a:t>Сmd</a:t>
                      </a:r>
                      <a:r>
                        <a:rPr lang="ru-RU" sz="2000" b="0" i="0" u="none" strike="noStrike" noProof="0" dirty="0">
                          <a:latin typeface="Calibri"/>
                        </a:rPr>
                        <a:t> + E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dirty="0">
                          <a:latin typeface="Calibri"/>
                        </a:rPr>
                        <a:t>Ctrl + E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756998"/>
                  </a:ext>
                </a:extLst>
              </a:tr>
              <a:tr h="44651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dirty="0">
                          <a:latin typeface="Calibri"/>
                        </a:rPr>
                        <a:t>Показать все закладки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err="1">
                          <a:latin typeface="Calibri"/>
                        </a:rPr>
                        <a:t>Сmd</a:t>
                      </a:r>
                      <a:r>
                        <a:rPr lang="ru-RU" sz="2000" b="0" i="0" u="none" strike="noStrike" noProof="0" dirty="0">
                          <a:latin typeface="Calibri"/>
                        </a:rPr>
                        <a:t> + F3 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dirty="0">
                          <a:latin typeface="Calibri"/>
                        </a:rPr>
                        <a:t>Shift + F11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896122"/>
                  </a:ext>
                </a:extLst>
              </a:tr>
              <a:tr h="44651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dirty="0">
                          <a:latin typeface="Calibri"/>
                        </a:rPr>
                        <a:t>Перейти к строчке/столбцу…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err="1">
                          <a:latin typeface="Calibri"/>
                        </a:rPr>
                        <a:t>Сmd</a:t>
                      </a:r>
                      <a:r>
                        <a:rPr lang="ru-RU" sz="2000" b="0" i="0" u="none" strike="noStrike" noProof="0" dirty="0">
                          <a:latin typeface="Calibri"/>
                        </a:rPr>
                        <a:t> + L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000" b="0" i="0" u="none" strike="noStrike" noProof="0" dirty="0">
                          <a:latin typeface="Calibri"/>
                        </a:rPr>
                        <a:t>Ctrl + G</a:t>
                      </a:r>
                      <a:endParaRPr lang="ru-RU" sz="200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737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816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FCC17D-146F-63B9-2979-295EEE3D4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11097904" cy="1081188"/>
          </a:xfrm>
        </p:spPr>
        <p:txBody>
          <a:bodyPr>
            <a:normAutofit fontScale="90000"/>
          </a:bodyPr>
          <a:lstStyle/>
          <a:p>
            <a:r>
              <a:rPr lang="ru-RU" sz="4400" dirty="0"/>
              <a:t>Рефакторинги и 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6987B7-F078-9842-3DD9-AFBA325FC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8227" y="1671316"/>
            <a:ext cx="8686799" cy="8781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4400" b="1" dirty="0">
                <a:ea typeface="+mn-lt"/>
                <a:cs typeface="+mn-lt"/>
              </a:rPr>
              <a:t>веб-фреймворки Python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05E816-061B-0978-7712-1BF9AD0928E5}"/>
              </a:ext>
            </a:extLst>
          </p:cNvPr>
          <p:cNvSpPr txBox="1"/>
          <p:nvPr/>
        </p:nvSpPr>
        <p:spPr>
          <a:xfrm>
            <a:off x="516339" y="2613545"/>
            <a:ext cx="11081982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>
                <a:latin typeface="Calibri"/>
                <a:ea typeface="+mn-lt"/>
                <a:cs typeface="+mn-lt"/>
              </a:rPr>
              <a:t>C помощью рефакторингов </a:t>
            </a:r>
            <a:r>
              <a:rPr lang="ru-RU" sz="2400" i="1" err="1">
                <a:latin typeface="Calibri"/>
                <a:ea typeface="+mn-lt"/>
                <a:cs typeface="+mn-lt"/>
              </a:rPr>
              <a:t>Rename</a:t>
            </a:r>
            <a:r>
              <a:rPr lang="ru-RU" sz="2400" dirty="0">
                <a:latin typeface="Calibri"/>
                <a:ea typeface="+mn-lt"/>
                <a:cs typeface="+mn-lt"/>
              </a:rPr>
              <a:t> и </a:t>
            </a:r>
            <a:r>
              <a:rPr lang="ru-RU" sz="2400" i="1" err="1">
                <a:latin typeface="Calibri"/>
                <a:ea typeface="+mn-lt"/>
                <a:cs typeface="+mn-lt"/>
              </a:rPr>
              <a:t>Delete</a:t>
            </a:r>
            <a:r>
              <a:rPr lang="ru-RU" sz="2400" dirty="0">
                <a:latin typeface="Calibri"/>
                <a:ea typeface="+mn-lt"/>
                <a:cs typeface="+mn-lt"/>
              </a:rPr>
              <a:t>, </a:t>
            </a:r>
            <a:r>
              <a:rPr lang="ru-RU" sz="2400" i="1" err="1">
                <a:latin typeface="Calibri"/>
                <a:ea typeface="+mn-lt"/>
                <a:cs typeface="+mn-lt"/>
              </a:rPr>
              <a:t>Extract</a:t>
            </a:r>
            <a:r>
              <a:rPr lang="ru-RU" sz="2400" i="1" dirty="0">
                <a:latin typeface="Calibri"/>
                <a:ea typeface="+mn-lt"/>
                <a:cs typeface="+mn-lt"/>
              </a:rPr>
              <a:t> </a:t>
            </a:r>
            <a:r>
              <a:rPr lang="ru-RU" sz="2400" i="1" err="1">
                <a:latin typeface="Calibri"/>
                <a:ea typeface="+mn-lt"/>
                <a:cs typeface="+mn-lt"/>
              </a:rPr>
              <a:t>Method</a:t>
            </a:r>
            <a:r>
              <a:rPr lang="ru-RU" sz="2400" dirty="0">
                <a:latin typeface="Calibri"/>
                <a:ea typeface="+mn-lt"/>
                <a:cs typeface="+mn-lt"/>
              </a:rPr>
              <a:t>, </a:t>
            </a:r>
            <a:r>
              <a:rPr lang="ru-RU" sz="2400" i="1" err="1">
                <a:latin typeface="Calibri"/>
                <a:ea typeface="+mn-lt"/>
                <a:cs typeface="+mn-lt"/>
              </a:rPr>
              <a:t>Introduce</a:t>
            </a:r>
            <a:r>
              <a:rPr lang="ru-RU" sz="2400" i="1" dirty="0">
                <a:latin typeface="Calibri"/>
                <a:ea typeface="+mn-lt"/>
                <a:cs typeface="+mn-lt"/>
              </a:rPr>
              <a:t> </a:t>
            </a:r>
            <a:r>
              <a:rPr lang="ru-RU" sz="2400" i="1" err="1">
                <a:latin typeface="Calibri"/>
                <a:ea typeface="+mn-lt"/>
                <a:cs typeface="+mn-lt"/>
              </a:rPr>
              <a:t>Variable</a:t>
            </a:r>
            <a:r>
              <a:rPr lang="ru-RU" sz="2400" dirty="0">
                <a:latin typeface="Calibri"/>
                <a:ea typeface="+mn-lt"/>
                <a:cs typeface="+mn-lt"/>
              </a:rPr>
              <a:t>, </a:t>
            </a:r>
            <a:r>
              <a:rPr lang="ru-RU" sz="2400" i="1" err="1">
                <a:latin typeface="Calibri"/>
                <a:ea typeface="+mn-lt"/>
                <a:cs typeface="+mn-lt"/>
              </a:rPr>
              <a:t>Inline</a:t>
            </a:r>
            <a:r>
              <a:rPr lang="ru-RU" sz="2400" i="1" dirty="0">
                <a:latin typeface="Calibri"/>
                <a:ea typeface="+mn-lt"/>
                <a:cs typeface="+mn-lt"/>
              </a:rPr>
              <a:t> </a:t>
            </a:r>
            <a:r>
              <a:rPr lang="ru-RU" sz="2400" i="1" err="1">
                <a:latin typeface="Calibri"/>
                <a:ea typeface="+mn-lt"/>
                <a:cs typeface="+mn-lt"/>
              </a:rPr>
              <a:t>Variable</a:t>
            </a:r>
            <a:r>
              <a:rPr lang="ru-RU" sz="2400" dirty="0">
                <a:latin typeface="Calibri"/>
                <a:ea typeface="+mn-lt"/>
                <a:cs typeface="+mn-lt"/>
              </a:rPr>
              <a:t>, </a:t>
            </a:r>
            <a:r>
              <a:rPr lang="ru-RU" sz="2400" i="1" err="1">
                <a:latin typeface="Calibri"/>
                <a:ea typeface="+mn-lt"/>
                <a:cs typeface="+mn-lt"/>
              </a:rPr>
              <a:t>Inline</a:t>
            </a:r>
            <a:r>
              <a:rPr lang="ru-RU" sz="2400" i="1" dirty="0">
                <a:latin typeface="Calibri"/>
                <a:ea typeface="+mn-lt"/>
                <a:cs typeface="+mn-lt"/>
              </a:rPr>
              <a:t> </a:t>
            </a:r>
            <a:r>
              <a:rPr lang="ru-RU" sz="2400" i="1" err="1">
                <a:latin typeface="Calibri"/>
                <a:ea typeface="+mn-lt"/>
                <a:cs typeface="+mn-lt"/>
              </a:rPr>
              <a:t>Method</a:t>
            </a:r>
            <a:r>
              <a:rPr lang="ru-RU" sz="2400" dirty="0">
                <a:latin typeface="Calibri"/>
                <a:ea typeface="+mn-lt"/>
                <a:cs typeface="+mn-lt"/>
              </a:rPr>
              <a:t> и многих других </a:t>
            </a:r>
            <a:r>
              <a:rPr lang="ru-RU" sz="2400" err="1">
                <a:latin typeface="Calibri"/>
                <a:ea typeface="+mn-lt"/>
                <a:cs typeface="+mn-lt"/>
              </a:rPr>
              <a:t>PyCharm</a:t>
            </a:r>
            <a:r>
              <a:rPr lang="ru-RU" sz="2400" dirty="0">
                <a:latin typeface="Calibri"/>
                <a:ea typeface="+mn-lt"/>
                <a:cs typeface="+mn-lt"/>
              </a:rPr>
              <a:t> предоставляет широкие возможности реорганизации кода. Они учитывают особенности конкретного языка или фреймворка, помогая вносить изменения по всему проекту.</a:t>
            </a:r>
          </a:p>
          <a:p>
            <a:endParaRPr lang="ru-RU" sz="2400" dirty="0">
              <a:latin typeface="Calibri"/>
              <a:ea typeface="Calibri"/>
              <a:cs typeface="Calibri"/>
            </a:endParaRPr>
          </a:p>
          <a:p>
            <a:r>
              <a:rPr lang="ru-RU" sz="2400" err="1">
                <a:latin typeface="Calibri"/>
                <a:ea typeface="+mn-lt"/>
                <a:cs typeface="+mn-lt"/>
              </a:rPr>
              <a:t>PyCharm</a:t>
            </a:r>
            <a:r>
              <a:rPr lang="ru-RU" sz="2400" dirty="0">
                <a:latin typeface="Calibri"/>
                <a:ea typeface="+mn-lt"/>
                <a:cs typeface="+mn-lt"/>
              </a:rPr>
              <a:t> обеспечивает поддержку популярных веб-фреймворков, таких как </a:t>
            </a:r>
            <a:r>
              <a:rPr lang="ru-RU" sz="2400" i="1" err="1">
                <a:latin typeface="Calibri"/>
                <a:ea typeface="+mn-lt"/>
                <a:cs typeface="+mn-lt"/>
              </a:rPr>
              <a:t>Django</a:t>
            </a:r>
            <a:r>
              <a:rPr lang="ru-RU" sz="2400" dirty="0">
                <a:latin typeface="Calibri"/>
                <a:ea typeface="+mn-lt"/>
                <a:cs typeface="+mn-lt"/>
              </a:rPr>
              <a:t>, </a:t>
            </a:r>
            <a:r>
              <a:rPr lang="ru-RU" sz="2400" i="1" err="1">
                <a:latin typeface="Calibri"/>
                <a:ea typeface="+mn-lt"/>
                <a:cs typeface="+mn-lt"/>
              </a:rPr>
              <a:t>Flask</a:t>
            </a:r>
            <a:r>
              <a:rPr lang="ru-RU" sz="2400" dirty="0">
                <a:latin typeface="Calibri"/>
                <a:ea typeface="+mn-lt"/>
                <a:cs typeface="+mn-lt"/>
              </a:rPr>
              <a:t>, </a:t>
            </a:r>
            <a:r>
              <a:rPr lang="ru-RU" sz="2400" i="1" dirty="0">
                <a:latin typeface="Calibri"/>
                <a:ea typeface="+mn-lt"/>
                <a:cs typeface="+mn-lt"/>
              </a:rPr>
              <a:t>Google </a:t>
            </a:r>
            <a:r>
              <a:rPr lang="ru-RU" sz="2400" i="1" err="1">
                <a:latin typeface="Calibri"/>
                <a:ea typeface="+mn-lt"/>
                <a:cs typeface="+mn-lt"/>
              </a:rPr>
              <a:t>App</a:t>
            </a:r>
            <a:r>
              <a:rPr lang="ru-RU" sz="2400" i="1" dirty="0">
                <a:latin typeface="Calibri"/>
                <a:ea typeface="+mn-lt"/>
                <a:cs typeface="+mn-lt"/>
              </a:rPr>
              <a:t> Engine</a:t>
            </a:r>
            <a:r>
              <a:rPr lang="ru-RU" sz="2400" dirty="0">
                <a:latin typeface="Calibri"/>
                <a:ea typeface="+mn-lt"/>
                <a:cs typeface="+mn-lt"/>
              </a:rPr>
              <a:t>, </a:t>
            </a:r>
            <a:r>
              <a:rPr lang="ru-RU" sz="2400" i="1" err="1">
                <a:latin typeface="Calibri"/>
                <a:ea typeface="+mn-lt"/>
                <a:cs typeface="+mn-lt"/>
              </a:rPr>
              <a:t>Pyramid</a:t>
            </a:r>
            <a:r>
              <a:rPr lang="ru-RU" sz="2400" dirty="0">
                <a:latin typeface="Calibri"/>
                <a:ea typeface="+mn-lt"/>
                <a:cs typeface="+mn-lt"/>
              </a:rPr>
              <a:t> и </a:t>
            </a:r>
            <a:r>
              <a:rPr lang="ru-RU" sz="2400" i="1" dirty="0">
                <a:latin typeface="Calibri"/>
                <a:ea typeface="+mn-lt"/>
                <a:cs typeface="+mn-lt"/>
              </a:rPr>
              <a:t>web2py</a:t>
            </a:r>
            <a:r>
              <a:rPr lang="ru-RU" sz="2400" dirty="0">
                <a:latin typeface="Calibri"/>
                <a:ea typeface="+mn-lt"/>
                <a:cs typeface="+mn-lt"/>
              </a:rPr>
              <a:t>. Можно создавать и отлаживать </a:t>
            </a:r>
            <a:r>
              <a:rPr lang="ru-RU" sz="2400" err="1">
                <a:latin typeface="Calibri"/>
                <a:ea typeface="+mn-lt"/>
                <a:cs typeface="+mn-lt"/>
              </a:rPr>
              <a:t>Django</a:t>
            </a:r>
            <a:r>
              <a:rPr lang="ru-RU" sz="2400" dirty="0">
                <a:latin typeface="Calibri"/>
                <a:ea typeface="+mn-lt"/>
                <a:cs typeface="+mn-lt"/>
              </a:rPr>
              <a:t>-шаблоны, работать с утилитами </a:t>
            </a:r>
            <a:r>
              <a:rPr lang="ru-RU" sz="2400" i="1" dirty="0">
                <a:latin typeface="Calibri"/>
                <a:ea typeface="+mn-lt"/>
                <a:cs typeface="+mn-lt"/>
              </a:rPr>
              <a:t>manage.py</a:t>
            </a:r>
            <a:r>
              <a:rPr lang="ru-RU" sz="2400" dirty="0">
                <a:latin typeface="Calibri"/>
                <a:ea typeface="+mn-lt"/>
                <a:cs typeface="+mn-lt"/>
              </a:rPr>
              <a:t> и </a:t>
            </a:r>
            <a:r>
              <a:rPr lang="ru-RU" sz="2400" i="1" dirty="0">
                <a:latin typeface="Calibri"/>
                <a:ea typeface="+mn-lt"/>
                <a:cs typeface="+mn-lt"/>
              </a:rPr>
              <a:t>appcfg.py</a:t>
            </a:r>
            <a:r>
              <a:rPr lang="ru-RU" sz="2400" dirty="0">
                <a:latin typeface="Calibri"/>
                <a:ea typeface="+mn-lt"/>
                <a:cs typeface="+mn-lt"/>
              </a:rPr>
              <a:t>, а также использовать специфичные для фреймворков </a:t>
            </a:r>
            <a:r>
              <a:rPr lang="ru-RU" sz="2400" err="1">
                <a:latin typeface="Calibri"/>
                <a:ea typeface="+mn-lt"/>
                <a:cs typeface="+mn-lt"/>
              </a:rPr>
              <a:t>автодополнение</a:t>
            </a:r>
            <a:r>
              <a:rPr lang="ru-RU" sz="2400" dirty="0">
                <a:latin typeface="Calibri"/>
                <a:ea typeface="+mn-lt"/>
                <a:cs typeface="+mn-lt"/>
              </a:rPr>
              <a:t> и навигацию.</a:t>
            </a:r>
            <a:endParaRPr lang="ru-RU" sz="24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6297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420BC5C-C418-4843-B04B-6918968D09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F8F5A-1690-DA71-E1CD-22A22DF16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5021183" cy="1848734"/>
          </a:xfrm>
        </p:spPr>
        <p:txBody>
          <a:bodyPr>
            <a:normAutofit/>
          </a:bodyPr>
          <a:lstStyle/>
          <a:p>
            <a:r>
              <a:rPr lang="ru-RU" dirty="0"/>
              <a:t>Библиотеки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BE0106-0C20-465B-A1BE-0BAC2737B1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E58957-92CF-838D-A2F5-89478E5A3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70" y="3019425"/>
            <a:ext cx="10685003" cy="302572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800" err="1">
                <a:latin typeface="Calibri"/>
                <a:ea typeface="Calibri"/>
                <a:cs typeface="Calibri"/>
              </a:rPr>
              <a:t>PyCharm</a:t>
            </a:r>
            <a:r>
              <a:rPr lang="ru-RU" sz="2800" dirty="0">
                <a:latin typeface="Calibri"/>
                <a:ea typeface="Calibri"/>
                <a:cs typeface="Calibri"/>
              </a:rPr>
              <a:t> поддерживает множество библиотек для научных вычислений: </a:t>
            </a:r>
            <a:r>
              <a:rPr lang="ru-RU" sz="2800" i="1" err="1">
                <a:latin typeface="Calibri"/>
                <a:ea typeface="+mn-lt"/>
                <a:cs typeface="+mn-lt"/>
              </a:rPr>
              <a:t>Pandas</a:t>
            </a:r>
            <a:r>
              <a:rPr lang="ru-RU" sz="2800" dirty="0">
                <a:latin typeface="Calibri"/>
                <a:ea typeface="+mn-lt"/>
                <a:cs typeface="+mn-lt"/>
              </a:rPr>
              <a:t>, </a:t>
            </a:r>
            <a:r>
              <a:rPr lang="ru-RU" sz="2800" i="1" err="1">
                <a:latin typeface="Calibri"/>
                <a:ea typeface="+mn-lt"/>
                <a:cs typeface="+mn-lt"/>
              </a:rPr>
              <a:t>Numpy</a:t>
            </a:r>
            <a:r>
              <a:rPr lang="ru-RU" sz="2800" dirty="0">
                <a:latin typeface="Calibri"/>
                <a:ea typeface="+mn-lt"/>
                <a:cs typeface="+mn-lt"/>
              </a:rPr>
              <a:t>, </a:t>
            </a:r>
            <a:r>
              <a:rPr lang="ru-RU" sz="2800" i="1" err="1">
                <a:latin typeface="Calibri"/>
                <a:ea typeface="+mn-lt"/>
                <a:cs typeface="+mn-lt"/>
              </a:rPr>
              <a:t>Matplotlib</a:t>
            </a:r>
            <a:r>
              <a:rPr lang="ru-RU" sz="2800" dirty="0">
                <a:latin typeface="Calibri"/>
                <a:ea typeface="+mn-lt"/>
                <a:cs typeface="+mn-lt"/>
              </a:rPr>
              <a:t> и другие. IDE обеспечивает умное редактирование, позволяет просматривать наборы данных в виде графиков и в табличной форме</a:t>
            </a:r>
            <a:endParaRPr lang="ru-RU" sz="28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65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BA194E-EB9D-808A-CE14-F6EA5FF78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8686800" cy="1934172"/>
          </a:xfrm>
        </p:spPr>
        <p:txBody>
          <a:bodyPr>
            <a:normAutofit/>
          </a:bodyPr>
          <a:lstStyle/>
          <a:p>
            <a:r>
              <a:rPr lang="ru-RU" dirty="0"/>
              <a:t>Плагины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28F510-BDEF-B462-4FAB-A190F91ED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69" y="2001138"/>
            <a:ext cx="8686799" cy="38692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Для </a:t>
            </a:r>
            <a:r>
              <a:rPr lang="ru-RU" dirty="0" err="1"/>
              <a:t>PyCharm</a:t>
            </a:r>
            <a:r>
              <a:rPr lang="ru-RU" dirty="0"/>
              <a:t> существуют плагины для улучшения работы с кодом. 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81259EBF-CBBD-7A5A-5D83-4CF0700B3C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65503"/>
              </p:ext>
            </p:extLst>
          </p:nvPr>
        </p:nvGraphicFramePr>
        <p:xfrm>
          <a:off x="375312" y="2479343"/>
          <a:ext cx="11444179" cy="4084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1113">
                  <a:extLst>
                    <a:ext uri="{9D8B030D-6E8A-4147-A177-3AD203B41FA5}">
                      <a16:colId xmlns:a16="http://schemas.microsoft.com/office/drawing/2014/main" val="3425076483"/>
                    </a:ext>
                  </a:extLst>
                </a:gridCol>
                <a:gridCol w="8243066">
                  <a:extLst>
                    <a:ext uri="{9D8B030D-6E8A-4147-A177-3AD203B41FA5}">
                      <a16:colId xmlns:a16="http://schemas.microsoft.com/office/drawing/2014/main" val="1002886062"/>
                    </a:ext>
                  </a:extLst>
                </a:gridCol>
              </a:tblGrid>
              <a:tr h="6299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Calibri"/>
                        </a:rPr>
                        <a:t>Название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Calibri"/>
                        </a:rPr>
                        <a:t>Функционал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3968120"/>
                  </a:ext>
                </a:extLst>
              </a:tr>
              <a:tr h="629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0" i="1" u="none" strike="noStrike" noProof="0" err="1">
                          <a:latin typeface="Calibri"/>
                        </a:rPr>
                        <a:t>Tabnine</a:t>
                      </a:r>
                      <a:endParaRPr lang="ru-RU" sz="1800" i="1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800" b="0" i="0" u="none" strike="noStrike" noProof="0" dirty="0">
                          <a:latin typeface="Calibri"/>
                        </a:rPr>
                        <a:t>автоматически дополняет код</a:t>
                      </a:r>
                      <a:endParaRPr lang="ru-RU" sz="1800">
                        <a:latin typeface="Calibri"/>
                      </a:endParaRP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800" b="0" i="0" u="none" strike="noStrike" noProof="0" dirty="0">
                          <a:latin typeface="Calibri"/>
                        </a:rPr>
                        <a:t>предлагает закончить функцию при её объявлении</a:t>
                      </a:r>
                      <a:endParaRPr lang="ru-RU" sz="1800">
                        <a:latin typeface="Calibri"/>
                      </a:endParaRP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800" b="0" i="0" u="none" strike="noStrike" noProof="0" dirty="0">
                          <a:latin typeface="Calibri"/>
                        </a:rPr>
                        <a:t>генерирует коды блока по запросу из комментариев</a:t>
                      </a:r>
                      <a:endParaRPr lang="ru-RU" sz="180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887630"/>
                  </a:ext>
                </a:extLst>
              </a:tr>
              <a:tr h="629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0" i="1" u="none" strike="noStrike" noProof="0" err="1">
                          <a:latin typeface="Calibri"/>
                        </a:rPr>
                        <a:t>PyLint</a:t>
                      </a:r>
                      <a:endParaRPr lang="ru-RU" sz="1800" i="1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800" b="0" i="0" u="none" strike="noStrike" noProof="0">
                          <a:latin typeface="Calibri"/>
                        </a:rPr>
                        <a:t>проверяет код на соответствие стандартам (длина строки, имена переменных)</a:t>
                      </a:r>
                      <a:endParaRPr lang="ru-RU" sz="1800">
                        <a:latin typeface="Calibri"/>
                      </a:endParaRP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ru-RU" sz="1800" b="0" i="0" u="none" strike="noStrike" noProof="0" dirty="0">
                          <a:latin typeface="Calibri"/>
                        </a:rPr>
                        <a:t>подсвечивает ошибки в коде, анализирует его без запуска</a:t>
                      </a:r>
                      <a:endParaRPr lang="ru-RU" sz="180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141936"/>
                  </a:ext>
                </a:extLst>
              </a:tr>
              <a:tr h="629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0" i="1" u="none" strike="noStrike" noProof="0" err="1">
                          <a:latin typeface="Calibri"/>
                        </a:rPr>
                        <a:t>SonarLint</a:t>
                      </a:r>
                      <a:endParaRPr lang="ru-RU" sz="1800" i="1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0" i="0" u="none" strike="noStrike" noProof="0" dirty="0">
                          <a:latin typeface="Calibri"/>
                        </a:rPr>
                        <a:t>В реальном времени подсвечивает ошибки, предоставляет комментарий с причиной ошибки, риском и возможностями её устранения</a:t>
                      </a:r>
                      <a:endParaRPr lang="ru-RU" sz="180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161356"/>
                  </a:ext>
                </a:extLst>
              </a:tr>
              <a:tr h="629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0" i="1" u="none" strike="noStrike" noProof="0" err="1">
                          <a:latin typeface="Calibri"/>
                        </a:rPr>
                        <a:t>Rainbow</a:t>
                      </a:r>
                      <a:r>
                        <a:rPr lang="ru-RU" sz="1800" b="0" i="1" u="none" strike="noStrike" noProof="0" dirty="0">
                          <a:latin typeface="Calibri"/>
                        </a:rPr>
                        <a:t> </a:t>
                      </a:r>
                      <a:r>
                        <a:rPr lang="ru-RU" sz="1800" b="0" i="1" u="none" strike="noStrike" noProof="0" err="1">
                          <a:latin typeface="Calibri"/>
                        </a:rPr>
                        <a:t>Brackets</a:t>
                      </a:r>
                      <a:r>
                        <a:rPr lang="ru-RU" sz="1800" b="0" i="1" u="none" strike="noStrike" noProof="0" dirty="0">
                          <a:latin typeface="Calibri"/>
                        </a:rPr>
                        <a:t> </a:t>
                      </a:r>
                      <a:endParaRPr lang="ru-RU" sz="1800" i="1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0" i="0" u="none" strike="noStrike" noProof="0" dirty="0">
                          <a:latin typeface="Calibri"/>
                        </a:rPr>
                        <a:t>Красит скобки в различные цвета, чтобы было проще отслеживать их иерархию</a:t>
                      </a:r>
                      <a:endParaRPr lang="ru-RU" sz="180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653561"/>
                  </a:ext>
                </a:extLst>
              </a:tr>
              <a:tr h="62997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0" i="1" u="none" strike="noStrike" noProof="0" dirty="0">
                          <a:latin typeface="Calibri"/>
                        </a:rPr>
                        <a:t>Python Smart </a:t>
                      </a:r>
                      <a:r>
                        <a:rPr lang="ru-RU" sz="1800" b="0" i="1" u="none" strike="noStrike" noProof="0" err="1">
                          <a:latin typeface="Calibri"/>
                        </a:rPr>
                        <a:t>Execute</a:t>
                      </a:r>
                      <a:endParaRPr lang="ru-RU" sz="1800" i="1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1800" b="0" i="0" u="none" strike="noStrike" noProof="0" dirty="0">
                          <a:latin typeface="Calibri"/>
                        </a:rPr>
                        <a:t>Позволяет запустить отдельный блок кода в консоли.</a:t>
                      </a:r>
                      <a:endParaRPr lang="ru-RU" sz="180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796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2006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17D949E-564D-4503-A64E-D22FA3232C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598F63-CEF6-0FCA-1BD2-4D111E485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11390138" cy="24528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5000" b="0">
                <a:latin typeface="Calibri"/>
                <a:ea typeface="Calibri"/>
                <a:cs typeface="Calibri"/>
              </a:rPr>
              <a:t>IDE (Integrated Development Environment)  – интегрированная среда разработки.</a:t>
            </a:r>
            <a:endParaRPr lang="ru-RU" sz="5000">
              <a:latin typeface="Calibri"/>
              <a:ea typeface="Calibri"/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BE0106-0C20-465B-A1BE-0BAC2737B1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E08CE8-2C27-A3F9-34EA-61189E231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213" y="3428067"/>
            <a:ext cx="11314138" cy="26170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В состав IDE обычно входят текстовой редактор, компилятор или интерпретатор, отладчик и другое программное обеспечение.</a:t>
            </a:r>
          </a:p>
          <a:p>
            <a:r>
              <a:rPr lang="ru-RU"/>
              <a:t>Одной из самых удобных IDE при работе с Python считается </a:t>
            </a:r>
            <a:r>
              <a:rPr lang="ru-RU" err="1"/>
              <a:t>PyCharm</a:t>
            </a:r>
            <a:r>
              <a:rPr lang="ru-RU"/>
              <a:t> (</a:t>
            </a:r>
            <a:r>
              <a:rPr lang="ru-RU" err="1"/>
              <a:t>JetBrains</a:t>
            </a:r>
            <a:r>
              <a:rPr lang="ru-RU"/>
              <a:t>).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51808AB-2943-464C-A710-F2A18D8693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64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F29B5D-98F3-B19D-5E41-F162DC011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8686800" cy="1934172"/>
          </a:xfrm>
        </p:spPr>
        <p:txBody>
          <a:bodyPr>
            <a:normAutofit/>
          </a:bodyPr>
          <a:lstStyle/>
          <a:p>
            <a:r>
              <a:rPr lang="ru-RU" dirty="0" err="1"/>
              <a:t>PyCharm</a:t>
            </a:r>
            <a:br>
              <a:rPr lang="ru-RU" dirty="0"/>
            </a:br>
            <a:r>
              <a:rPr lang="ru-RU" sz="3600" dirty="0"/>
              <a:t>Windows, Linux, </a:t>
            </a:r>
            <a:r>
              <a:rPr lang="ru-RU" sz="3600" dirty="0" err="1"/>
              <a:t>MacOS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0535E248-1266-9283-75CD-1ACF36E2DD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3106596"/>
              </p:ext>
            </p:extLst>
          </p:nvPr>
        </p:nvGraphicFramePr>
        <p:xfrm>
          <a:off x="568656" y="3184477"/>
          <a:ext cx="11121836" cy="2934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0918">
                  <a:extLst>
                    <a:ext uri="{9D8B030D-6E8A-4147-A177-3AD203B41FA5}">
                      <a16:colId xmlns:a16="http://schemas.microsoft.com/office/drawing/2014/main" val="1440640507"/>
                    </a:ext>
                  </a:extLst>
                </a:gridCol>
                <a:gridCol w="5560918">
                  <a:extLst>
                    <a:ext uri="{9D8B030D-6E8A-4147-A177-3AD203B41FA5}">
                      <a16:colId xmlns:a16="http://schemas.microsoft.com/office/drawing/2014/main" val="2051584499"/>
                    </a:ext>
                  </a:extLst>
                </a:gridCol>
              </a:tblGrid>
              <a:tr h="76905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Professional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Community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754014"/>
                  </a:ext>
                </a:extLst>
              </a:tr>
              <a:tr h="216520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ru-RU" sz="2400" b="0" i="0" u="none" strike="noStrike" noProof="0" dirty="0">
                          <a:latin typeface="Calibri"/>
                        </a:rPr>
                        <a:t>Проприетарная платная версия с </a:t>
                      </a:r>
                      <a:r>
                        <a:rPr lang="ru-RU" sz="2400" b="0" i="0" u="none" strike="noStrike" noProof="0" dirty="0" err="1">
                          <a:latin typeface="Calibri"/>
                        </a:rPr>
                        <a:t>триальным</a:t>
                      </a:r>
                      <a:r>
                        <a:rPr lang="ru-RU" sz="2400" b="0" i="0" u="none" strike="noStrike" noProof="0" dirty="0">
                          <a:latin typeface="Calibri"/>
                        </a:rPr>
                        <a:t> периодом. Предназначена для профессиональных разработчиков, более широкая функциональность.</a:t>
                      </a:r>
                      <a:endParaRPr lang="ru-RU" sz="2400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Calibri"/>
                        </a:rPr>
                        <a:t>Свободно распространяемая версия. Подойдет для обучения или для небольших проектов.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269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088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7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110A3B-832B-71CF-63B5-57C09C555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11006919" cy="1934172"/>
          </a:xfrm>
        </p:spPr>
        <p:txBody>
          <a:bodyPr>
            <a:normAutofit/>
          </a:bodyPr>
          <a:lstStyle/>
          <a:p>
            <a:r>
              <a:rPr lang="ru-RU" sz="4800"/>
              <a:t>Необходимое программное и аппаратное обеспечение</a:t>
            </a: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FA1578B-753F-1D0F-16C1-482505342C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664287"/>
              </p:ext>
            </p:extLst>
          </p:nvPr>
        </p:nvGraphicFramePr>
        <p:xfrm>
          <a:off x="523164" y="2581701"/>
          <a:ext cx="11162823" cy="388814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93325">
                  <a:extLst>
                    <a:ext uri="{9D8B030D-6E8A-4147-A177-3AD203B41FA5}">
                      <a16:colId xmlns:a16="http://schemas.microsoft.com/office/drawing/2014/main" val="1287150660"/>
                    </a:ext>
                  </a:extLst>
                </a:gridCol>
                <a:gridCol w="8269498">
                  <a:extLst>
                    <a:ext uri="{9D8B030D-6E8A-4147-A177-3AD203B41FA5}">
                      <a16:colId xmlns:a16="http://schemas.microsoft.com/office/drawing/2014/main" val="3057405436"/>
                    </a:ext>
                  </a:extLst>
                </a:gridCol>
              </a:tblGrid>
              <a:tr h="1083581">
                <a:tc>
                  <a:txBody>
                    <a:bodyPr/>
                    <a:lstStyle/>
                    <a:p>
                      <a:r>
                        <a:rPr lang="ru-RU" b="1" dirty="0"/>
                        <a:t>Операционная система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/>
                        <a:t>Microsoft Windows 8, 10 64-bit</a:t>
                      </a:r>
                    </a:p>
                    <a:p>
                      <a:pPr lvl="0">
                        <a:buNone/>
                      </a:pPr>
                      <a:r>
                        <a:rPr lang="en-AU" b="0" noProof="0" dirty="0"/>
                        <a:t>MacOS</a:t>
                      </a:r>
                      <a:r>
                        <a:rPr lang="ru-RU" b="0" dirty="0"/>
                        <a:t> 10.13 </a:t>
                      </a:r>
                      <a:r>
                        <a:rPr lang="ru-RU" b="0" noProof="0" dirty="0"/>
                        <a:t>и выше</a:t>
                      </a:r>
                    </a:p>
                    <a:p>
                      <a:pPr lvl="0">
                        <a:buNone/>
                      </a:pPr>
                      <a:r>
                        <a:rPr lang="ru-RU" b="0" dirty="0"/>
                        <a:t>Для Linux - среды GNOME или KDE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0670086"/>
                  </a:ext>
                </a:extLst>
              </a:tr>
              <a:tr h="701141">
                <a:tc>
                  <a:txBody>
                    <a:bodyPr/>
                    <a:lstStyle/>
                    <a:p>
                      <a:r>
                        <a:rPr lang="ru-RU" b="1" dirty="0"/>
                        <a:t>Оперативная память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/>
                        <a:t>Не менее 2 Гб, рекомендуемая - 8 Гб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725306"/>
                  </a:ext>
                </a:extLst>
              </a:tr>
              <a:tr h="701141">
                <a:tc>
                  <a:txBody>
                    <a:bodyPr/>
                    <a:lstStyle/>
                    <a:p>
                      <a:r>
                        <a:rPr lang="ru-RU" b="1" dirty="0"/>
                        <a:t>Место на диске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/>
                        <a:t>Установка потребует 2.5 Гб, рекомендуется использование SSD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106637"/>
                  </a:ext>
                </a:extLst>
              </a:tr>
              <a:tr h="701141">
                <a:tc>
                  <a:txBody>
                    <a:bodyPr/>
                    <a:lstStyle/>
                    <a:p>
                      <a:r>
                        <a:rPr lang="ru-RU" b="1" dirty="0"/>
                        <a:t>Разрешение экрана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/>
                        <a:t>Не менее 1024x768 пикселей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2304543"/>
                  </a:ext>
                </a:extLst>
              </a:tr>
              <a:tr h="701141">
                <a:tc>
                  <a:txBody>
                    <a:bodyPr/>
                    <a:lstStyle/>
                    <a:p>
                      <a:r>
                        <a:rPr lang="ru-RU" b="1" dirty="0"/>
                        <a:t>Версии Python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/>
                        <a:t>2.7, 3.5 и более поздние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675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324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373C74-DBCD-9933-B02E-F7035A9D5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8686800" cy="1934172"/>
          </a:xfrm>
        </p:spPr>
        <p:txBody>
          <a:bodyPr>
            <a:normAutofit/>
          </a:bodyPr>
          <a:lstStyle/>
          <a:p>
            <a:r>
              <a:rPr lang="ru-RU"/>
              <a:t>Основные функции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820243-ADA1-676B-2A38-CDEBB8508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69" y="2080750"/>
            <a:ext cx="8686799" cy="41081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Char char="•"/>
            </a:pPr>
            <a:r>
              <a:rPr lang="ru-RU" sz="2300">
                <a:latin typeface="Calibri"/>
                <a:ea typeface="Calibri"/>
                <a:cs typeface="Calibri"/>
              </a:rPr>
              <a:t>Создание проекта;</a:t>
            </a:r>
          </a:p>
          <a:p>
            <a:pPr marL="342900" indent="-342900">
              <a:buChar char="•"/>
            </a:pPr>
            <a:r>
              <a:rPr lang="ru-RU" sz="2300">
                <a:latin typeface="Calibri"/>
                <a:ea typeface="Calibri"/>
                <a:cs typeface="Calibri"/>
              </a:rPr>
              <a:t>Кодирование;</a:t>
            </a:r>
          </a:p>
          <a:p>
            <a:pPr marL="342900" indent="-342900">
              <a:buChar char="•"/>
            </a:pPr>
            <a:r>
              <a:rPr lang="ru-RU" sz="2300">
                <a:latin typeface="Calibri"/>
                <a:ea typeface="Calibri"/>
                <a:cs typeface="Calibri"/>
              </a:rPr>
              <a:t>Форматирование кода;</a:t>
            </a:r>
          </a:p>
          <a:p>
            <a:pPr marL="342900" indent="-342900">
              <a:buChar char="•"/>
            </a:pPr>
            <a:r>
              <a:rPr lang="ru-RU" sz="2300">
                <a:latin typeface="Calibri"/>
                <a:ea typeface="Calibri"/>
                <a:cs typeface="Calibri"/>
              </a:rPr>
              <a:t>Отладка;</a:t>
            </a:r>
          </a:p>
          <a:p>
            <a:pPr marL="342900" indent="-342900">
              <a:buChar char="•"/>
            </a:pPr>
            <a:r>
              <a:rPr lang="ru-RU" sz="2300">
                <a:latin typeface="Calibri"/>
                <a:ea typeface="Calibri"/>
                <a:cs typeface="Calibri"/>
              </a:rPr>
              <a:t>Запуск;</a:t>
            </a:r>
          </a:p>
          <a:p>
            <a:pPr marL="342900" indent="-342900">
              <a:buChar char="•"/>
            </a:pPr>
            <a:r>
              <a:rPr lang="ru-RU" sz="2300">
                <a:latin typeface="Calibri"/>
                <a:ea typeface="Calibri"/>
                <a:cs typeface="Calibri"/>
              </a:rPr>
              <a:t>Компиляция;</a:t>
            </a:r>
          </a:p>
          <a:p>
            <a:pPr marL="342900" indent="-342900">
              <a:buChar char="•"/>
            </a:pPr>
            <a:r>
              <a:rPr lang="ru-RU" sz="2300">
                <a:latin typeface="Calibri"/>
                <a:ea typeface="Calibri"/>
                <a:cs typeface="Calibri"/>
              </a:rPr>
              <a:t>Публикация в репозитории на </a:t>
            </a:r>
            <a:r>
              <a:rPr lang="ru-RU" sz="2300" err="1">
                <a:latin typeface="Calibri"/>
                <a:ea typeface="Calibri"/>
                <a:cs typeface="Calibri"/>
              </a:rPr>
              <a:t>GitHub</a:t>
            </a:r>
            <a:r>
              <a:rPr lang="ru-RU" sz="2300">
                <a:latin typeface="Calibri"/>
                <a:ea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0559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B6541-2152-B389-D941-D066552BC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8686800" cy="1934172"/>
          </a:xfrm>
        </p:spPr>
        <p:txBody>
          <a:bodyPr>
            <a:normAutofit/>
          </a:bodyPr>
          <a:lstStyle/>
          <a:p>
            <a:r>
              <a:rPr lang="ru-RU" dirty="0"/>
              <a:t>Создание проекта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1BE96B-FFC4-E5DF-F32B-FD64F593F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988" y="1944272"/>
            <a:ext cx="11370858" cy="381241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latin typeface="Calibri"/>
                <a:ea typeface="Calibri"/>
                <a:cs typeface="Calibri"/>
              </a:rPr>
              <a:t>При создании проекта откроется окно, в котором нужно будет указать имя нового проекта, его расположение и выбрать, создавать ли новое окружение для него.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C0A2B4-69B6-C1CD-6D3C-32298D8E92DA}"/>
              </a:ext>
            </a:extLst>
          </p:cNvPr>
          <p:cNvSpPr txBox="1"/>
          <p:nvPr/>
        </p:nvSpPr>
        <p:spPr>
          <a:xfrm>
            <a:off x="7574507" y="2752298"/>
            <a:ext cx="4339988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latin typeface="Calibri"/>
                <a:ea typeface="Calibri"/>
                <a:cs typeface="Calibri"/>
              </a:rPr>
              <a:t>Для выбора существующего окружения необходимо выбрать</a:t>
            </a:r>
            <a:r>
              <a:rPr lang="ru-RU" i="1" dirty="0">
                <a:latin typeface="Calibri"/>
                <a:ea typeface="Calibri"/>
                <a:cs typeface="Calibri"/>
              </a:rPr>
              <a:t> </a:t>
            </a:r>
            <a:r>
              <a:rPr lang="ru-RU" i="1" err="1">
                <a:latin typeface="Calibri"/>
                <a:ea typeface="+mn-lt"/>
                <a:cs typeface="+mn-lt"/>
              </a:rPr>
              <a:t>Previously</a:t>
            </a:r>
            <a:r>
              <a:rPr lang="ru-RU" i="1" dirty="0">
                <a:latin typeface="Calibri"/>
                <a:ea typeface="+mn-lt"/>
                <a:cs typeface="+mn-lt"/>
              </a:rPr>
              <a:t> </a:t>
            </a:r>
            <a:r>
              <a:rPr lang="ru-RU" i="1" err="1">
                <a:latin typeface="Calibri"/>
                <a:ea typeface="+mn-lt"/>
                <a:cs typeface="+mn-lt"/>
              </a:rPr>
              <a:t>configured</a:t>
            </a:r>
            <a:r>
              <a:rPr lang="ru-RU" i="1" dirty="0">
                <a:latin typeface="Calibri"/>
                <a:ea typeface="+mn-lt"/>
                <a:cs typeface="+mn-lt"/>
              </a:rPr>
              <a:t> </a:t>
            </a:r>
            <a:r>
              <a:rPr lang="ru-RU" i="1" err="1">
                <a:latin typeface="Calibri"/>
                <a:ea typeface="+mn-lt"/>
                <a:cs typeface="+mn-lt"/>
              </a:rPr>
              <a:t>interpreter</a:t>
            </a:r>
            <a:r>
              <a:rPr lang="ru-RU" dirty="0">
                <a:latin typeface="Calibri"/>
                <a:ea typeface="+mn-lt"/>
                <a:cs typeface="+mn-lt"/>
              </a:rPr>
              <a:t>, после чего выбрать </a:t>
            </a:r>
            <a:r>
              <a:rPr lang="ru-RU" i="1" err="1">
                <a:latin typeface="Calibri"/>
                <a:ea typeface="+mn-lt"/>
                <a:cs typeface="+mn-lt"/>
              </a:rPr>
              <a:t>Add</a:t>
            </a:r>
            <a:r>
              <a:rPr lang="ru-RU" i="1" dirty="0">
                <a:latin typeface="Calibri"/>
                <a:ea typeface="+mn-lt"/>
                <a:cs typeface="+mn-lt"/>
              </a:rPr>
              <a:t> </a:t>
            </a:r>
            <a:r>
              <a:rPr lang="ru-RU" i="1" err="1">
                <a:latin typeface="Calibri"/>
                <a:ea typeface="+mn-lt"/>
                <a:cs typeface="+mn-lt"/>
              </a:rPr>
              <a:t>Interpreter</a:t>
            </a:r>
            <a:r>
              <a:rPr lang="ru-RU" dirty="0">
                <a:latin typeface="Calibri"/>
                <a:ea typeface="+mn-lt"/>
                <a:cs typeface="+mn-lt"/>
              </a:rPr>
              <a:t>. В открывшемся окне выбрать желаемое.</a:t>
            </a:r>
            <a:endParaRPr lang="ru-RU" dirty="0">
              <a:latin typeface="Calibri"/>
            </a:endParaRPr>
          </a:p>
        </p:txBody>
      </p:sp>
      <p:pic>
        <p:nvPicPr>
          <p:cNvPr id="5" name="Рисунок 4" descr="Изображение выглядит как текст, снимок экрана, программное обеспечение, Мультимедийное программное обеспечение&#10;&#10;Автоматически созданное описание">
            <a:extLst>
              <a:ext uri="{FF2B5EF4-FFF2-40B4-BE49-F238E27FC236}">
                <a16:creationId xmlns:a16="http://schemas.microsoft.com/office/drawing/2014/main" id="{DB659EA0-444F-4FD9-7BD3-68983DAAC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459" y="2639230"/>
            <a:ext cx="6894394" cy="3069420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, снимок экрана, Шрифт, Операционная система&#10;&#10;Автоматически созданное описание">
            <a:extLst>
              <a:ext uri="{FF2B5EF4-FFF2-40B4-BE49-F238E27FC236}">
                <a16:creationId xmlns:a16="http://schemas.microsoft.com/office/drawing/2014/main" id="{44769157-4468-CCB6-823B-1804F92C6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0671" y="4049973"/>
            <a:ext cx="2081284" cy="17036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C44951-C417-AAFA-B838-A46EFB1B3510}"/>
              </a:ext>
            </a:extLst>
          </p:cNvPr>
          <p:cNvSpPr txBox="1"/>
          <p:nvPr/>
        </p:nvSpPr>
        <p:spPr>
          <a:xfrm>
            <a:off x="6859868" y="5978085"/>
            <a:ext cx="517510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/>
              <a:t>Но, как правило, создается новое окружение.</a:t>
            </a:r>
          </a:p>
        </p:txBody>
      </p:sp>
    </p:spTree>
    <p:extLst>
      <p:ext uri="{BB962C8B-B14F-4D97-AF65-F5344CB8AC3E}">
        <p14:creationId xmlns:p14="http://schemas.microsoft.com/office/powerpoint/2010/main" val="2444629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17D949E-564D-4503-A64E-D22FA3232C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B34223-B0DB-1306-6429-D3D319F7D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9212183" cy="2452840"/>
          </a:xfrm>
        </p:spPr>
        <p:txBody>
          <a:bodyPr>
            <a:normAutofit/>
          </a:bodyPr>
          <a:lstStyle/>
          <a:p>
            <a:r>
              <a:rPr lang="ru-RU" dirty="0"/>
              <a:t>Создание проекта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BE0106-0C20-465B-A1BE-0BAC2737B1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9A259F-2930-DA65-4E8A-492A68848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633" y="1944888"/>
            <a:ext cx="10809861" cy="32838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latin typeface="Calibri"/>
                <a:ea typeface="Calibri"/>
                <a:cs typeface="Calibri"/>
              </a:rPr>
              <a:t>Все файлы созданного проекта перечислены на панели слева.</a:t>
            </a:r>
          </a:p>
          <a:p>
            <a:r>
              <a:rPr lang="ru-RU" dirty="0">
                <a:latin typeface="Calibri"/>
                <a:ea typeface="Calibri"/>
                <a:cs typeface="Calibri"/>
              </a:rPr>
              <a:t>Для того, чтобы создать файл для написание программы, нужно правой кнопкой мыши нажать на корневую папку проекта, после кликнуть на </a:t>
            </a:r>
            <a:r>
              <a:rPr lang="ru-RU" i="1" dirty="0">
                <a:latin typeface="Calibri"/>
                <a:ea typeface="Calibri"/>
                <a:cs typeface="Calibri"/>
              </a:rPr>
              <a:t>New</a:t>
            </a:r>
            <a:r>
              <a:rPr lang="ru-RU" dirty="0">
                <a:latin typeface="Calibri"/>
                <a:ea typeface="Calibri"/>
                <a:cs typeface="Calibri"/>
              </a:rPr>
              <a:t> и выбрать необходимое.</a:t>
            </a:r>
          </a:p>
          <a:p>
            <a:endParaRPr lang="ru-RU" dirty="0">
              <a:latin typeface="Calibri"/>
              <a:ea typeface="Calibri"/>
              <a:cs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51808AB-2943-464C-A710-F2A18D8693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 descr="Изображение выглядит как текст, снимок экрана, программное обеспечение, Мультимедийное программное обеспечение&#10;&#10;Автоматически созданное описание">
            <a:extLst>
              <a:ext uri="{FF2B5EF4-FFF2-40B4-BE49-F238E27FC236}">
                <a16:creationId xmlns:a16="http://schemas.microsoft.com/office/drawing/2014/main" id="{80EB1C42-CFE4-17E9-FCD3-611823DCA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721" y="3311286"/>
            <a:ext cx="4770664" cy="20179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4626A5-54D6-B636-2692-FC7604AACADD}"/>
              </a:ext>
            </a:extLst>
          </p:cNvPr>
          <p:cNvSpPr txBox="1"/>
          <p:nvPr/>
        </p:nvSpPr>
        <p:spPr>
          <a:xfrm>
            <a:off x="7413171" y="3818164"/>
            <a:ext cx="372291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>
                <a:latin typeface="Calibri"/>
                <a:ea typeface="Calibri"/>
                <a:cs typeface="Calibri"/>
              </a:rPr>
              <a:t>После выбора откроется новое окно, в которое нужно вписать имя нового файла.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D3923C-95D6-4881-CCF0-36F68EF53562}"/>
              </a:ext>
            </a:extLst>
          </p:cNvPr>
          <p:cNvSpPr txBox="1"/>
          <p:nvPr/>
        </p:nvSpPr>
        <p:spPr>
          <a:xfrm>
            <a:off x="2941863" y="5353050"/>
            <a:ext cx="10091057" cy="8807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ru-RU" sz="2000" dirty="0">
                <a:latin typeface="Calibri"/>
                <a:ea typeface="Calibri"/>
                <a:cs typeface="Calibri"/>
              </a:rPr>
              <a:t>После создание файла, он появится на панели слева.</a:t>
            </a:r>
            <a:endParaRPr lang="en-US" sz="2000">
              <a:latin typeface="Calibri"/>
              <a:ea typeface="Calibri"/>
              <a:cs typeface="Calibri"/>
            </a:endParaRPr>
          </a:p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ru-RU" sz="2000" dirty="0">
                <a:latin typeface="Calibri"/>
                <a:ea typeface="Calibri"/>
                <a:cs typeface="Calibri"/>
              </a:rPr>
              <a:t>В центре окна </a:t>
            </a:r>
            <a:r>
              <a:rPr lang="ru-RU" sz="2000" err="1">
                <a:latin typeface="Calibri"/>
                <a:ea typeface="Calibri"/>
                <a:cs typeface="Calibri"/>
              </a:rPr>
              <a:t>PyCharm</a:t>
            </a:r>
            <a:r>
              <a:rPr lang="ru-RU" sz="2000" dirty="0">
                <a:latin typeface="Calibri"/>
                <a:ea typeface="Calibri"/>
                <a:cs typeface="Calibri"/>
              </a:rPr>
              <a:t> откроется окно редактирования кода.</a:t>
            </a:r>
          </a:p>
        </p:txBody>
      </p:sp>
    </p:spTree>
    <p:extLst>
      <p:ext uri="{BB962C8B-B14F-4D97-AF65-F5344CB8AC3E}">
        <p14:creationId xmlns:p14="http://schemas.microsoft.com/office/powerpoint/2010/main" val="3318811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AA3B297-9683-4E38-89FA-062C53E13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A3EC9B-1216-A493-C707-3726A71C0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6160"/>
            <a:ext cx="8686800" cy="1934172"/>
          </a:xfrm>
        </p:spPr>
        <p:txBody>
          <a:bodyPr>
            <a:normAutofit/>
          </a:bodyPr>
          <a:lstStyle/>
          <a:p>
            <a:r>
              <a:rPr lang="ru-RU" dirty="0"/>
              <a:t>Кодирование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8D7907-8AB9-4E98-A576-1A13AECED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873252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97BD26-BCF6-B8AC-1A84-9FFE410D6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69" y="2239973"/>
            <a:ext cx="11154769" cy="394889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800" b="1" dirty="0">
                <a:latin typeface="Calibri"/>
                <a:ea typeface="+mn-lt"/>
                <a:cs typeface="+mn-lt"/>
              </a:rPr>
              <a:t>Intelligent </a:t>
            </a:r>
            <a:r>
              <a:rPr lang="ru-RU" sz="2800" b="1" err="1">
                <a:latin typeface="Calibri"/>
                <a:ea typeface="+mn-lt"/>
                <a:cs typeface="+mn-lt"/>
              </a:rPr>
              <a:t>Coding</a:t>
            </a:r>
            <a:r>
              <a:rPr lang="ru-RU" sz="2800" b="1" dirty="0">
                <a:latin typeface="Calibri"/>
                <a:ea typeface="+mn-lt"/>
                <a:cs typeface="+mn-lt"/>
              </a:rPr>
              <a:t> </a:t>
            </a:r>
            <a:r>
              <a:rPr lang="ru-RU" sz="2800" b="1" err="1">
                <a:latin typeface="Calibri"/>
                <a:ea typeface="+mn-lt"/>
                <a:cs typeface="+mn-lt"/>
              </a:rPr>
              <a:t>Assistance</a:t>
            </a:r>
            <a:r>
              <a:rPr lang="ru-RU" sz="2800" dirty="0">
                <a:latin typeface="Calibri"/>
                <a:ea typeface="+mn-lt"/>
                <a:cs typeface="+mn-lt"/>
              </a:rPr>
              <a:t> — интеллектуальный ассистент кодирования, делает </a:t>
            </a:r>
            <a:r>
              <a:rPr lang="ru-RU" sz="2800" err="1">
                <a:latin typeface="Calibri"/>
                <a:ea typeface="+mn-lt"/>
                <a:cs typeface="+mn-lt"/>
              </a:rPr>
              <a:t>автодополнение</a:t>
            </a:r>
            <a:r>
              <a:rPr lang="ru-RU" sz="2800" dirty="0">
                <a:latin typeface="Calibri"/>
                <a:ea typeface="+mn-lt"/>
                <a:cs typeface="+mn-lt"/>
              </a:rPr>
              <a:t> кода, проверяет синтаксис, сообщает об ошибках и даёт рекомендации по их исправлению.</a:t>
            </a:r>
          </a:p>
          <a:p>
            <a:r>
              <a:rPr lang="ru-RU" sz="2800" dirty="0">
                <a:latin typeface="Calibri"/>
              </a:rPr>
              <a:t>Например, если написать </a:t>
            </a:r>
            <a:r>
              <a:rPr lang="ru-RU" sz="2800" i="1" dirty="0" err="1">
                <a:latin typeface="Calibri"/>
              </a:rPr>
              <a:t>main</a:t>
            </a:r>
            <a:r>
              <a:rPr lang="ru-RU" sz="2800" dirty="0">
                <a:latin typeface="Calibri"/>
              </a:rPr>
              <a:t> и нажать Tab, Space или Enter (Windows и </a:t>
            </a:r>
            <a:r>
              <a:rPr lang="ru-RU" sz="2800" dirty="0" err="1">
                <a:latin typeface="Calibri"/>
              </a:rPr>
              <a:t>MacOs</a:t>
            </a:r>
            <a:r>
              <a:rPr lang="ru-RU" sz="2800" dirty="0">
                <a:latin typeface="Calibri"/>
              </a:rPr>
              <a:t>), </a:t>
            </a:r>
            <a:r>
              <a:rPr lang="ru-RU" sz="2800" dirty="0" err="1">
                <a:latin typeface="Calibri"/>
              </a:rPr>
              <a:t>PyCharm</a:t>
            </a:r>
            <a:r>
              <a:rPr lang="ru-RU" sz="2800" dirty="0">
                <a:latin typeface="Calibri"/>
              </a:rPr>
              <a:t> автоматически завершит конструкцию </a:t>
            </a:r>
            <a:r>
              <a:rPr lang="ru-RU" sz="2800" i="1" dirty="0" err="1">
                <a:latin typeface="Calibri"/>
              </a:rPr>
              <a:t>main</a:t>
            </a:r>
            <a:r>
              <a:rPr lang="ru-RU" sz="2800" dirty="0">
                <a:latin typeface="Calibri"/>
              </a:rPr>
              <a:t>.</a:t>
            </a:r>
          </a:p>
          <a:p>
            <a:r>
              <a:rPr lang="ru-RU" sz="2800" dirty="0" err="1">
                <a:latin typeface="Calibri"/>
                <a:ea typeface="+mn-lt"/>
                <a:cs typeface="+mn-lt"/>
              </a:rPr>
              <a:t>PyCharm’s</a:t>
            </a:r>
            <a:r>
              <a:rPr lang="ru-RU" sz="2800" dirty="0">
                <a:latin typeface="Calibri"/>
                <a:ea typeface="+mn-lt"/>
                <a:cs typeface="+mn-lt"/>
              </a:rPr>
              <a:t> </a:t>
            </a:r>
            <a:r>
              <a:rPr lang="ru-RU" sz="2800" dirty="0" err="1">
                <a:latin typeface="Calibri"/>
                <a:ea typeface="+mn-lt"/>
                <a:cs typeface="+mn-lt"/>
              </a:rPr>
              <a:t>Postfix</a:t>
            </a:r>
            <a:r>
              <a:rPr lang="ru-RU" sz="2800" dirty="0">
                <a:latin typeface="Calibri"/>
                <a:ea typeface="+mn-lt"/>
                <a:cs typeface="+mn-lt"/>
              </a:rPr>
              <a:t> </a:t>
            </a:r>
            <a:r>
              <a:rPr lang="ru-RU" sz="2800" dirty="0" err="1">
                <a:latin typeface="Calibri"/>
                <a:ea typeface="+mn-lt"/>
                <a:cs typeface="+mn-lt"/>
              </a:rPr>
              <a:t>completions</a:t>
            </a:r>
            <a:r>
              <a:rPr lang="ru-RU" sz="2800" dirty="0">
                <a:latin typeface="Calibri"/>
                <a:ea typeface="+mn-lt"/>
                <a:cs typeface="+mn-lt"/>
              </a:rPr>
              <a:t> </a:t>
            </a:r>
            <a:r>
              <a:rPr lang="ru-RU" sz="2800" dirty="0">
                <a:latin typeface="Calibri"/>
                <a:ea typeface="Calibri"/>
                <a:cs typeface="Calibri"/>
              </a:rPr>
              <a:t>—</a:t>
            </a:r>
            <a:r>
              <a:rPr lang="ru-RU" sz="2800" dirty="0">
                <a:latin typeface="Calibri"/>
                <a:ea typeface="+mn-lt"/>
                <a:cs typeface="+mn-lt"/>
              </a:rPr>
              <a:t> постфиксное дополнение кода.</a:t>
            </a:r>
            <a:endParaRPr lang="ru-RU" dirty="0" err="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506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D31A07-5E6F-83A8-FA91-7655D2938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67035"/>
            <a:ext cx="10969330" cy="889860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Форматирование кода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1FA8D5-024E-E5ED-7162-2D491A04B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676" y="2095205"/>
            <a:ext cx="11162673" cy="120830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400" err="1">
                <a:latin typeface="Calibri"/>
                <a:ea typeface="Calibri"/>
                <a:cs typeface="Calibri"/>
              </a:rPr>
              <a:t>Ctrl+Alt+L</a:t>
            </a:r>
            <a:r>
              <a:rPr lang="ru-RU" sz="2400" dirty="0">
                <a:latin typeface="Calibri"/>
                <a:ea typeface="Calibri"/>
                <a:cs typeface="Calibri"/>
              </a:rPr>
              <a:t> (Windows) или </a:t>
            </a:r>
            <a:r>
              <a:rPr lang="ru-RU" sz="2400" err="1">
                <a:latin typeface="Calibri"/>
                <a:ea typeface="Calibri"/>
                <a:cs typeface="Calibri"/>
              </a:rPr>
              <a:t>Cmd+Opt+L</a:t>
            </a:r>
            <a:r>
              <a:rPr lang="ru-RU" sz="2400" dirty="0">
                <a:latin typeface="Calibri"/>
                <a:ea typeface="Calibri"/>
                <a:cs typeface="Calibri"/>
              </a:rPr>
              <a:t> (</a:t>
            </a:r>
            <a:r>
              <a:rPr lang="ru-RU" sz="2400" err="1">
                <a:latin typeface="Calibri"/>
                <a:ea typeface="Calibri"/>
                <a:cs typeface="Calibri"/>
              </a:rPr>
              <a:t>MacOS</a:t>
            </a:r>
            <a:r>
              <a:rPr lang="ru-RU" sz="2400" dirty="0">
                <a:latin typeface="Calibri"/>
                <a:ea typeface="Calibri"/>
                <a:cs typeface="Calibri"/>
              </a:rPr>
              <a:t>) - команда, исправляющая ошибки форматирования в коде и добавляющая отступы.</a:t>
            </a:r>
          </a:p>
        </p:txBody>
      </p:sp>
      <p:pic>
        <p:nvPicPr>
          <p:cNvPr id="4" name="Рисунок 3" descr="Изображение выглядит как текст, снимок экрана, программное обеспечение, Шрифт&#10;&#10;Автоматически созданное описание">
            <a:extLst>
              <a:ext uri="{FF2B5EF4-FFF2-40B4-BE49-F238E27FC236}">
                <a16:creationId xmlns:a16="http://schemas.microsoft.com/office/drawing/2014/main" id="{30418D78-C1BE-03B1-5362-D6B0206DE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51" y="3130184"/>
            <a:ext cx="5165677" cy="1609841"/>
          </a:xfrm>
          <a:prstGeom prst="rect">
            <a:avLst/>
          </a:prstGeom>
        </p:spPr>
      </p:pic>
      <p:pic>
        <p:nvPicPr>
          <p:cNvPr id="5" name="Рисунок 4" descr="Изображение выглядит как текст, снимок экрана, дисплей, программное обеспечение&#10;&#10;Автоматически созданное описание">
            <a:extLst>
              <a:ext uri="{FF2B5EF4-FFF2-40B4-BE49-F238E27FC236}">
                <a16:creationId xmlns:a16="http://schemas.microsoft.com/office/drawing/2014/main" id="{BD1042F5-D7F9-88F7-98E3-727069E5A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624" y="3130522"/>
            <a:ext cx="5165677" cy="1609164"/>
          </a:xfrm>
          <a:prstGeom prst="rect">
            <a:avLst/>
          </a:prstGeom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CF538AA0-51F0-D186-57D0-0D6AD07AE7EB}"/>
              </a:ext>
            </a:extLst>
          </p:cNvPr>
          <p:cNvSpPr/>
          <p:nvPr/>
        </p:nvSpPr>
        <p:spPr>
          <a:xfrm>
            <a:off x="5479575" y="3830472"/>
            <a:ext cx="955343" cy="20471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325952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AnalogousFromRegularSeed_2SEEDS">
      <a:dk1>
        <a:srgbClr val="000000"/>
      </a:dk1>
      <a:lt1>
        <a:srgbClr val="FFFFFF"/>
      </a:lt1>
      <a:dk2>
        <a:srgbClr val="41242A"/>
      </a:dk2>
      <a:lt2>
        <a:srgbClr val="E2E8E7"/>
      </a:lt2>
      <a:accent1>
        <a:srgbClr val="C52847"/>
      </a:accent1>
      <a:accent2>
        <a:srgbClr val="D6399B"/>
      </a:accent2>
      <a:accent3>
        <a:srgbClr val="D65B39"/>
      </a:accent3>
      <a:accent4>
        <a:srgbClr val="25B961"/>
      </a:accent4>
      <a:accent5>
        <a:srgbClr val="31B79F"/>
      </a:accent5>
      <a:accent6>
        <a:srgbClr val="289FC5"/>
      </a:accent6>
      <a:hlink>
        <a:srgbClr val="31937F"/>
      </a:hlink>
      <a:folHlink>
        <a:srgbClr val="7F7F7F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18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GestaltVTI</vt:lpstr>
      <vt:lpstr>Обзор PyCharm</vt:lpstr>
      <vt:lpstr>IDE (Integrated Development Environment)  – интегрированная среда разработки.</vt:lpstr>
      <vt:lpstr>PyCharm Windows, Linux, MacOS</vt:lpstr>
      <vt:lpstr>Необходимое программное и аппаратное обеспечение</vt:lpstr>
      <vt:lpstr>Основные функции</vt:lpstr>
      <vt:lpstr>Создание проекта</vt:lpstr>
      <vt:lpstr>Создание проекта</vt:lpstr>
      <vt:lpstr>Кодирование</vt:lpstr>
      <vt:lpstr>Форматирование кода</vt:lpstr>
      <vt:lpstr>Отладка</vt:lpstr>
      <vt:lpstr>Запуск программы</vt:lpstr>
      <vt:lpstr>Компиляция</vt:lpstr>
      <vt:lpstr>Публикация в GitHub</vt:lpstr>
      <vt:lpstr>Дополнительные функции</vt:lpstr>
      <vt:lpstr>Навигация</vt:lpstr>
      <vt:lpstr>Рефакторинги и  </vt:lpstr>
      <vt:lpstr>Библиотеки</vt:lpstr>
      <vt:lpstr>Плагины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revision>643</cp:revision>
  <dcterms:created xsi:type="dcterms:W3CDTF">2023-09-22T14:38:15Z</dcterms:created>
  <dcterms:modified xsi:type="dcterms:W3CDTF">2023-09-25T13:01:00Z</dcterms:modified>
</cp:coreProperties>
</file>