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58" autoAdjust="0"/>
    <p:restoredTop sz="94660"/>
  </p:normalViewPr>
  <p:slideViewPr>
    <p:cSldViewPr snapToGrid="0">
      <p:cViewPr varScale="1">
        <p:scale>
          <a:sx n="57" d="100"/>
          <a:sy n="57" d="100"/>
        </p:scale>
        <p:origin x="78" y="13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95269" y="1122363"/>
            <a:ext cx="9001462" cy="2387600"/>
          </a:xfrm>
        </p:spPr>
        <p:txBody>
          <a:bodyPr anchor="b">
            <a:normAutofit/>
          </a:bodyPr>
          <a:lstStyle>
            <a:lvl1pPr algn="ctr">
              <a:defRPr sz="48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95269" y="3602038"/>
            <a:ext cx="9001462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572715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806" y="4289372"/>
            <a:ext cx="10367564" cy="819355"/>
          </a:xfrm>
        </p:spPr>
        <p:txBody>
          <a:bodyPr anchor="b">
            <a:normAutofit/>
          </a:bodyPr>
          <a:lstStyle>
            <a:lvl1pPr>
              <a:defRPr sz="28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3806" y="621321"/>
            <a:ext cx="10367564" cy="3379735"/>
          </a:xfrm>
          <a:noFill/>
          <a:ln w="19050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95" y="5108728"/>
            <a:ext cx="10365998" cy="682472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63813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795" y="609600"/>
            <a:ext cx="10353762" cy="3424859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95" y="4204820"/>
            <a:ext cx="10353761" cy="1592186"/>
          </a:xfrm>
        </p:spPr>
        <p:txBody>
          <a:bodyPr anchor="ctr"/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2413084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46212" y="609600"/>
            <a:ext cx="9302752" cy="2992904"/>
          </a:xfrm>
        </p:spPr>
        <p:txBody>
          <a:bodyPr anchor="ctr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720644" y="3610032"/>
            <a:ext cx="8752299" cy="426812"/>
          </a:xfrm>
        </p:spPr>
        <p:txBody>
          <a:bodyPr anchor="t">
            <a:normAutofit/>
          </a:bodyPr>
          <a:lstStyle>
            <a:lvl1pPr marL="0" indent="0" algn="r">
              <a:buNone/>
              <a:defRPr sz="14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94" y="4204821"/>
            <a:ext cx="10353762" cy="1586380"/>
          </a:xfrm>
        </p:spPr>
        <p:txBody>
          <a:bodyPr anchor="ctr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  <p:sp>
        <p:nvSpPr>
          <p:cNvPr id="11" name="TextBox 10"/>
          <p:cNvSpPr txBox="1"/>
          <p:nvPr/>
        </p:nvSpPr>
        <p:spPr>
          <a:xfrm>
            <a:off x="836612" y="73524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>
          <a:xfrm>
            <a:off x="10657956" y="2972093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8895019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806" y="2126942"/>
            <a:ext cx="10355327" cy="2511835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94" y="4650556"/>
            <a:ext cx="10353763" cy="1140644"/>
          </a:xfrm>
        </p:spPr>
        <p:txBody>
          <a:bodyPr anchor="t"/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6909513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Три колонк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913794" y="609600"/>
            <a:ext cx="10353762" cy="1325563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913794" y="2088319"/>
            <a:ext cx="3298956" cy="823305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913794" y="2911624"/>
            <a:ext cx="3298956" cy="2879576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44878" y="2088320"/>
            <a:ext cx="3298558" cy="823304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4444878" y="2911624"/>
            <a:ext cx="3299821" cy="2879576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73298" y="2088320"/>
            <a:ext cx="3291211" cy="823304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buNone/>
              <a:defRPr sz="24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7976346" y="2911624"/>
            <a:ext cx="3291211" cy="2879576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3239390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Столбец с тремя рисункам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913795" y="609600"/>
            <a:ext cx="10353762" cy="1325563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913795" y="4195899"/>
            <a:ext cx="3298955" cy="576262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buNone/>
              <a:defRPr sz="20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092020" y="2298987"/>
            <a:ext cx="2940050" cy="1524000"/>
          </a:xfrm>
          <a:prstGeom prst="roundRect">
            <a:avLst>
              <a:gd name="adj" fmla="val 0"/>
            </a:avLst>
          </a:prstGeom>
          <a:noFill/>
          <a:ln w="14605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913795" y="4772161"/>
            <a:ext cx="3298955" cy="1019038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442701" y="4195899"/>
            <a:ext cx="3298983" cy="576262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buNone/>
              <a:defRPr sz="20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568996" y="2298987"/>
            <a:ext cx="2930525" cy="1524000"/>
          </a:xfrm>
          <a:prstGeom prst="roundRect">
            <a:avLst>
              <a:gd name="adj" fmla="val 0"/>
            </a:avLst>
          </a:prstGeom>
          <a:noFill/>
          <a:ln w="14605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4441348" y="4772160"/>
            <a:ext cx="3300336" cy="1019038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73423" y="4195899"/>
            <a:ext cx="3289900" cy="576262"/>
          </a:xfrm>
        </p:spPr>
        <p:txBody>
          <a:bodyPr anchor="b">
            <a:noAutofit/>
          </a:bodyPr>
          <a:lstStyle>
            <a:lvl1pPr marL="0" indent="0" algn="ctr">
              <a:lnSpc>
                <a:spcPct val="100000"/>
              </a:lnSpc>
              <a:buNone/>
              <a:defRPr sz="20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52803" y="2298987"/>
            <a:ext cx="2932113" cy="1524000"/>
          </a:xfrm>
          <a:prstGeom prst="roundRect">
            <a:avLst>
              <a:gd name="adj" fmla="val 0"/>
            </a:avLst>
          </a:prstGeom>
          <a:noFill/>
          <a:ln w="14605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73298" y="4772161"/>
            <a:ext cx="3294258" cy="1019037"/>
          </a:xfrm>
        </p:spPr>
        <p:txBody>
          <a:bodyPr anchor="t">
            <a:normAutofit/>
          </a:bodyPr>
          <a:lstStyle>
            <a:lvl1pPr marL="0" indent="0" algn="ctr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532912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8817754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609599"/>
            <a:ext cx="2542657" cy="5181601"/>
          </a:xfrm>
        </p:spPr>
        <p:txBody>
          <a:bodyPr vert="eaVert"/>
          <a:lstStyle>
            <a:lvl1pPr algn="l">
              <a:defRPr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13794" y="609599"/>
            <a:ext cx="7658705" cy="5181601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7785920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6739742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29244" y="657226"/>
            <a:ext cx="9733512" cy="2852737"/>
          </a:xfrm>
        </p:spPr>
        <p:txBody>
          <a:bodyPr anchor="b">
            <a:normAutofit/>
          </a:bodyPr>
          <a:lstStyle>
            <a:lvl1pPr>
              <a:defRPr sz="34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29244" y="3602038"/>
            <a:ext cx="9733512" cy="1500187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677500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795" y="609600"/>
            <a:ext cx="10353761" cy="1326321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13795" y="2088319"/>
            <a:ext cx="5106004" cy="3702881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3403" y="2088319"/>
            <a:ext cx="5094154" cy="3702881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78159111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3795" y="609600"/>
            <a:ext cx="10353761" cy="1325563"/>
          </a:xfrm>
        </p:spPr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1804" y="2088320"/>
            <a:ext cx="4879199" cy="823912"/>
          </a:xfrm>
        </p:spPr>
        <p:txBody>
          <a:bodyPr anchor="b"/>
          <a:lstStyle>
            <a:lvl1pPr marL="0" indent="0">
              <a:lnSpc>
                <a:spcPct val="100000"/>
              </a:lnSpc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13795" y="2912232"/>
            <a:ext cx="5107208" cy="287896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02003" y="2088320"/>
            <a:ext cx="4865554" cy="823912"/>
          </a:xfrm>
        </p:spPr>
        <p:txBody>
          <a:bodyPr anchor="b"/>
          <a:lstStyle>
            <a:lvl1pPr marL="0" indent="0">
              <a:lnSpc>
                <a:spcPct val="100000"/>
              </a:lnSpc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912232"/>
            <a:ext cx="5095357" cy="287896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95063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456391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23811221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7228" y="609600"/>
            <a:ext cx="3932237" cy="2362200"/>
          </a:xfrm>
        </p:spPr>
        <p:txBody>
          <a:bodyPr anchor="b">
            <a:normAutofit/>
          </a:bodyPr>
          <a:lstStyle>
            <a:lvl1pPr>
              <a:defRPr sz="28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078064" y="609600"/>
            <a:ext cx="6189492" cy="5181600"/>
          </a:xfrm>
        </p:spPr>
        <p:txBody>
          <a:bodyPr anchor="ctr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7228" y="2971800"/>
            <a:ext cx="3932237" cy="2819399"/>
          </a:xfrm>
        </p:spPr>
        <p:txBody>
          <a:bodyPr/>
          <a:lstStyle>
            <a:lvl1pPr marL="0" indent="0" algn="ctr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341293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7227" y="609600"/>
            <a:ext cx="5929773" cy="2362200"/>
          </a:xfrm>
        </p:spPr>
        <p:txBody>
          <a:bodyPr anchor="b">
            <a:normAutofit/>
          </a:bodyPr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424804" y="758881"/>
            <a:ext cx="3255356" cy="4883038"/>
          </a:xfrm>
          <a:noFill/>
          <a:ln w="190500" cap="sq">
            <a:solidFill>
              <a:srgbClr val="FFFFFF"/>
            </a:solidFill>
            <a:miter lim="800000"/>
          </a:ln>
          <a:effectLst>
            <a:outerShdw blurRad="55000" dist="18000" dir="5400000" algn="tl" rotWithShape="0">
              <a:srgbClr val="000000">
                <a:alpha val="40000"/>
              </a:srgbClr>
            </a:outerShdw>
          </a:effectLst>
          <a:scene3d>
            <a:camera prst="orthographicFront"/>
            <a:lightRig rig="twoPt" dir="t">
              <a:rot lat="0" lon="0" rev="7200000"/>
            </a:lightRig>
          </a:scene3d>
          <a:sp3d>
            <a:bevelT w="25400" h="19050"/>
            <a:contourClr>
              <a:srgbClr val="FFFFFF"/>
            </a:contourClr>
          </a:sp3d>
        </p:spPr>
        <p:txBody>
          <a:bodyPr anchor="t"/>
          <a:lstStyle>
            <a:lvl1pPr marL="0" indent="0" algn="ctr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3794" y="2971800"/>
            <a:ext cx="5934950" cy="2819400"/>
          </a:xfrm>
        </p:spPr>
        <p:txBody>
          <a:bodyPr>
            <a:normAutofit/>
          </a:bodyPr>
          <a:lstStyle>
            <a:lvl1pPr marL="0" indent="0" algn="ctr">
              <a:buNone/>
              <a:defRPr sz="18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328219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3795" y="609600"/>
            <a:ext cx="10353761" cy="132632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3795" y="2096064"/>
            <a:ext cx="10353762" cy="369513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78736" y="5883275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D8E79E-2ABA-4536-AF86-2B7B2B0D3340}" type="datetimeFigureOut">
              <a:rPr lang="ru-RU" smtClean="0"/>
              <a:t>08.05.2024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913794" y="5883275"/>
            <a:ext cx="667286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514011" y="5883275"/>
            <a:ext cx="75354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71D3845-0E65-40D9-A69B-E88169037A2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30935894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9" r:id="rId1"/>
    <p:sldLayoutId id="2147483680" r:id="rId2"/>
    <p:sldLayoutId id="2147483681" r:id="rId3"/>
    <p:sldLayoutId id="2147483682" r:id="rId4"/>
    <p:sldLayoutId id="2147483683" r:id="rId5"/>
    <p:sldLayoutId id="2147483684" r:id="rId6"/>
    <p:sldLayoutId id="2147483685" r:id="rId7"/>
    <p:sldLayoutId id="2147483686" r:id="rId8"/>
    <p:sldLayoutId id="2147483687" r:id="rId9"/>
    <p:sldLayoutId id="2147483688" r:id="rId10"/>
    <p:sldLayoutId id="2147483689" r:id="rId11"/>
    <p:sldLayoutId id="2147483690" r:id="rId12"/>
    <p:sldLayoutId id="2147483691" r:id="rId13"/>
    <p:sldLayoutId id="2147483692" r:id="rId14"/>
    <p:sldLayoutId id="2147483693" r:id="rId15"/>
    <p:sldLayoutId id="2147483694" r:id="rId16"/>
    <p:sldLayoutId id="2147483695" r:id="rId17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400" b="1" i="0" kern="1200" cap="all">
          <a:solidFill>
            <a:schemeClr val="tx1"/>
          </a:solidFill>
          <a:effectLst>
            <a:outerShdw blurRad="50800" dist="63500" dir="2700000" algn="tl" rotWithShape="0">
              <a:srgbClr val="000000">
                <a:alpha val="48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20000"/>
        </a:lnSpc>
        <a:spcBef>
          <a:spcPts val="1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effectLst>
            <a:outerShdw blurRad="50800" dist="38100" dir="2700000" algn="tl" rotWithShape="0">
              <a:srgbClr val="000000">
                <a:alpha val="48000"/>
              </a:srgbClr>
            </a:outerShdw>
          </a:effectLst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effectLst>
            <a:outerShdw blurRad="50800" dist="38100" dir="2700000" algn="tl" rotWithShape="0">
              <a:srgbClr val="000000">
                <a:alpha val="48000"/>
              </a:srgbClr>
            </a:outerShdw>
          </a:effectLst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600" kern="1200">
          <a:solidFill>
            <a:schemeClr val="tx1"/>
          </a:solidFill>
          <a:effectLst>
            <a:outerShdw blurRad="50800" dist="38100" dir="2700000" algn="tl" rotWithShape="0">
              <a:srgbClr val="000000">
                <a:alpha val="48000"/>
              </a:srgbClr>
            </a:outerShdw>
          </a:effectLst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effectLst>
            <a:outerShdw blurRad="50800" dist="38100" dir="2700000" algn="tl" rotWithShape="0">
              <a:srgbClr val="000000">
                <a:alpha val="48000"/>
              </a:srgbClr>
            </a:outerShdw>
          </a:effectLst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effectLst>
            <a:outerShdw blurRad="50800" dist="38100" dir="2700000" algn="tl" rotWithShape="0">
              <a:srgbClr val="000000">
                <a:alpha val="48000"/>
              </a:srgbClr>
            </a:outerShdw>
          </a:effectLst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effectLst>
            <a:outerShdw blurRad="50800" dist="38100" dir="2700000" algn="tl" rotWithShape="0">
              <a:srgbClr val="000000">
                <a:alpha val="48000"/>
              </a:srgbClr>
            </a:outerShdw>
          </a:effectLst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effectLst>
            <a:outerShdw blurRad="50800" dist="38100" dir="2700000" algn="tl" rotWithShape="0">
              <a:srgbClr val="000000">
                <a:alpha val="48000"/>
              </a:srgbClr>
            </a:outerShdw>
          </a:effectLst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effectLst>
            <a:outerShdw blurRad="50800" dist="38100" dir="2700000" algn="tl" rotWithShape="0">
              <a:srgbClr val="000000">
                <a:alpha val="48000"/>
              </a:srgbClr>
            </a:outerShdw>
          </a:effectLst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120000"/>
        </a:lnSpc>
        <a:spcBef>
          <a:spcPts val="5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effectLst>
            <a:outerShdw blurRad="50800" dist="38100" dir="2700000" algn="tl" rotWithShape="0">
              <a:srgbClr val="000000">
                <a:alpha val="48000"/>
              </a:srgbClr>
            </a:outerShdw>
          </a:effectLst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A438CF0-8ACB-46FD-A2F5-7A6E44AD34C7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ru-RU" dirty="0"/>
              <a:t>Этапы развития СУБД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0434712F-08C4-40E5-9D0D-BE22A712E540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/>
              <a:t>Презентация выполнена студентом ИВТ 2.2. Сурковым Андреем Анатольевичем.</a:t>
            </a:r>
          </a:p>
        </p:txBody>
      </p:sp>
    </p:spTree>
    <p:extLst>
      <p:ext uri="{BB962C8B-B14F-4D97-AF65-F5344CB8AC3E}">
        <p14:creationId xmlns:p14="http://schemas.microsoft.com/office/powerpoint/2010/main" val="15395109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39B7DD0-FC45-491D-9667-4688E13B01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Зарождение СУБД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537C951-5508-41C2-9142-DC57769BEF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2347" y="1552665"/>
            <a:ext cx="11007306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СУБД – Система управления базами данных. Зарождение СУБД связывают с подготовкой программы полета </a:t>
            </a:r>
            <a:r>
              <a:rPr lang="en-US" dirty="0"/>
              <a:t>Apollo </a:t>
            </a:r>
            <a:r>
              <a:rPr lang="ru-RU" dirty="0"/>
              <a:t>на Луну, когда возникла серьезная необходимость надежной обработки больших массивов данных</a:t>
            </a:r>
          </a:p>
          <a:p>
            <a:pPr marL="0" indent="0">
              <a:buNone/>
            </a:pPr>
            <a:r>
              <a:rPr lang="ru-RU" dirty="0"/>
              <a:t>Первая сетевая СУБД была разработана в 1965-ом году компанией </a:t>
            </a:r>
            <a:r>
              <a:rPr lang="en-US" dirty="0"/>
              <a:t>General Electric </a:t>
            </a:r>
            <a:r>
              <a:rPr lang="ru-RU" dirty="0"/>
              <a:t>и носила название </a:t>
            </a:r>
            <a:r>
              <a:rPr lang="en-US" dirty="0"/>
              <a:t>Integrated Data Store (</a:t>
            </a:r>
            <a:r>
              <a:rPr lang="ru-RU" dirty="0"/>
              <a:t>сокращ. </a:t>
            </a:r>
            <a:r>
              <a:rPr lang="en-US" dirty="0"/>
              <a:t>IDS)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Первая коммерческая иерархическая СУБД была выпущена </a:t>
            </a:r>
            <a:r>
              <a:rPr lang="en-US" dirty="0"/>
              <a:t>IBM </a:t>
            </a:r>
            <a:r>
              <a:rPr lang="ru-RU" dirty="0"/>
              <a:t>при поддержке </a:t>
            </a:r>
            <a:r>
              <a:rPr lang="en-US" dirty="0"/>
              <a:t>NAA (North American Aviation) </a:t>
            </a:r>
            <a:r>
              <a:rPr lang="ru-RU" dirty="0"/>
              <a:t>в 1968-ом году и называлась </a:t>
            </a:r>
            <a:r>
              <a:rPr lang="en-US" dirty="0"/>
              <a:t>IMS (Information Management System).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93142943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39B7DD0-FC45-491D-9667-4688E13B01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Развитие теории СУБД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537C951-5508-41C2-9142-DC57769BEF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2347" y="1552665"/>
            <a:ext cx="11007306" cy="494021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После возникновения первых СУБД появилась необходимость создать некий стандарт СУБД, который определил бы фундаментальные понятия в теории СУБД. Первая работа по реляционной модели данных была написана в 1970-ом году Эдгардом Франком Коддом, а в 1975-ом </a:t>
            </a:r>
            <a:r>
              <a:rPr lang="en-US" dirty="0"/>
              <a:t>CODASYL (</a:t>
            </a:r>
            <a:r>
              <a:rPr lang="ru-RU" dirty="0"/>
              <a:t>ассоциация по языкам систем обработки данных</a:t>
            </a:r>
            <a:r>
              <a:rPr lang="en-US" dirty="0"/>
              <a:t>)</a:t>
            </a:r>
            <a:r>
              <a:rPr lang="ru-RU" dirty="0"/>
              <a:t> был разработан первый стандарт для СУБД. Реляционный подход к хранению и обработке данных был описан Эдгардом в 1981-ом году, за что он получил премию </a:t>
            </a:r>
            <a:r>
              <a:rPr lang="en-US" dirty="0"/>
              <a:t>“</a:t>
            </a:r>
            <a:r>
              <a:rPr lang="ru-RU" dirty="0"/>
              <a:t>Тьюринга</a:t>
            </a:r>
            <a:r>
              <a:rPr lang="en-US" dirty="0"/>
              <a:t>”</a:t>
            </a:r>
            <a:r>
              <a:rPr lang="ru-RU" dirty="0"/>
              <a:t>. Теория, заложенная им, в последствии станет самой популярной моделью данных в различных СУБД. Журнал </a:t>
            </a:r>
            <a:r>
              <a:rPr lang="en-US" dirty="0"/>
              <a:t>“Forbes” </a:t>
            </a:r>
            <a:r>
              <a:rPr lang="ru-RU" dirty="0"/>
              <a:t>признает реляционную модель одним из важнейших изобретений века.</a:t>
            </a:r>
          </a:p>
          <a:p>
            <a:pPr marL="0" indent="0">
              <a:buNone/>
            </a:pPr>
            <a:r>
              <a:rPr lang="ru-RU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7391032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39B7DD0-FC45-491D-9667-4688E13B01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Создание </a:t>
            </a:r>
            <a:r>
              <a:rPr lang="en-US" dirty="0"/>
              <a:t>SQL</a:t>
            </a:r>
            <a:endParaRPr lang="ru-RU" dirty="0"/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537C951-5508-41C2-9142-DC57769BEF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2347" y="1552664"/>
            <a:ext cx="11007306" cy="530533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/>
              <a:t>SQL – </a:t>
            </a:r>
            <a:r>
              <a:rPr lang="ru-RU" dirty="0"/>
              <a:t>это </a:t>
            </a:r>
            <a:r>
              <a:rPr lang="en-US" dirty="0"/>
              <a:t>“</a:t>
            </a:r>
            <a:r>
              <a:rPr lang="ru-RU" dirty="0"/>
              <a:t>язык структурированных запросов</a:t>
            </a:r>
            <a:r>
              <a:rPr lang="en-US" dirty="0"/>
              <a:t>”</a:t>
            </a:r>
            <a:r>
              <a:rPr lang="ru-RU" dirty="0"/>
              <a:t>. Декларативный язык программирования, применяемый для создания, модификации и управления данными. Создатели </a:t>
            </a:r>
            <a:r>
              <a:rPr lang="en-US" dirty="0"/>
              <a:t>SQL (</a:t>
            </a:r>
            <a:r>
              <a:rPr lang="ru-RU" dirty="0"/>
              <a:t>Дональд </a:t>
            </a:r>
            <a:r>
              <a:rPr lang="ru-RU" dirty="0" err="1"/>
              <a:t>Чемберлин</a:t>
            </a:r>
            <a:r>
              <a:rPr lang="ru-RU" dirty="0"/>
              <a:t> и Раймонд </a:t>
            </a:r>
            <a:r>
              <a:rPr lang="ru-RU" dirty="0" err="1"/>
              <a:t>Бойс</a:t>
            </a:r>
            <a:r>
              <a:rPr lang="en-US" dirty="0"/>
              <a:t>)</a:t>
            </a:r>
            <a:r>
              <a:rPr lang="ru-RU" dirty="0"/>
              <a:t> были вдохновлены реляционной моделью Э. Кодда, но хотели создать что-то, что позволит применять её без знания математики и программирования. Язык был назван «декларативным», поскольку он описывал желаемый результат, а не детальный план поиска этой информации. В 1979 году </a:t>
            </a:r>
            <a:r>
              <a:rPr lang="ru-RU" dirty="0" err="1"/>
              <a:t>Oracle</a:t>
            </a:r>
            <a:r>
              <a:rPr lang="ru-RU" dirty="0"/>
              <a:t> V2 и </a:t>
            </a:r>
            <a:r>
              <a:rPr lang="ru-RU" dirty="0" err="1"/>
              <a:t>System</a:t>
            </a:r>
            <a:r>
              <a:rPr lang="ru-RU" dirty="0"/>
              <a:t>/38 стали первыми СУБД, поддерживающими </a:t>
            </a:r>
            <a:r>
              <a:rPr lang="en-US" dirty="0"/>
              <a:t>SQL</a:t>
            </a:r>
            <a:r>
              <a:rPr lang="ru-RU" dirty="0"/>
              <a:t>.</a:t>
            </a:r>
            <a:r>
              <a:rPr lang="en-US" dirty="0"/>
              <a:t> </a:t>
            </a:r>
            <a:r>
              <a:rPr lang="ru-RU" dirty="0"/>
              <a:t>У </a:t>
            </a:r>
            <a:r>
              <a:rPr lang="en-US" dirty="0"/>
              <a:t>SQL </a:t>
            </a:r>
            <a:r>
              <a:rPr lang="ru-RU" dirty="0"/>
              <a:t>были конкуренты, однако через несколько лет, в 1986-ом году </a:t>
            </a:r>
            <a:r>
              <a:rPr lang="en-US" dirty="0"/>
              <a:t>ISO </a:t>
            </a:r>
            <a:r>
              <a:rPr lang="ru-RU" dirty="0"/>
              <a:t>совместно с </a:t>
            </a:r>
            <a:r>
              <a:rPr lang="en-US" dirty="0"/>
              <a:t>ANSI </a:t>
            </a:r>
            <a:r>
              <a:rPr lang="ru-RU" dirty="0"/>
              <a:t>представили стандарт </a:t>
            </a:r>
            <a:r>
              <a:rPr lang="en-US" dirty="0"/>
              <a:t>SQL-86 (</a:t>
            </a:r>
            <a:r>
              <a:rPr lang="ru-RU" dirty="0"/>
              <a:t>также известный как </a:t>
            </a:r>
            <a:r>
              <a:rPr lang="en-US" dirty="0"/>
              <a:t>SQL1) </a:t>
            </a:r>
            <a:r>
              <a:rPr lang="ru-RU" dirty="0"/>
              <a:t>для всех реляционных СУБД. С тех пор реляционные СУБД с использованием </a:t>
            </a:r>
            <a:r>
              <a:rPr lang="en-US" dirty="0"/>
              <a:t>SQL</a:t>
            </a:r>
            <a:r>
              <a:rPr lang="ru-RU" dirty="0"/>
              <a:t> стали доминировать на рынке. Появилась </a:t>
            </a:r>
            <a:r>
              <a:rPr lang="en-US" dirty="0"/>
              <a:t>Microsoft SQL Server</a:t>
            </a:r>
            <a:r>
              <a:rPr lang="ru-RU" dirty="0"/>
              <a:t>, затем</a:t>
            </a:r>
            <a:r>
              <a:rPr lang="en-US" dirty="0"/>
              <a:t> PostgreSQL,</a:t>
            </a:r>
            <a:r>
              <a:rPr lang="ru-RU" dirty="0"/>
              <a:t>  </a:t>
            </a:r>
            <a:r>
              <a:rPr lang="en-US" dirty="0"/>
              <a:t>MySQL, SQLite, Oracle DB</a:t>
            </a:r>
            <a:r>
              <a:rPr lang="ru-RU" dirty="0"/>
              <a:t> и </a:t>
            </a:r>
            <a:r>
              <a:rPr lang="ru-RU" dirty="0" err="1"/>
              <a:t>тд</a:t>
            </a:r>
            <a:r>
              <a:rPr lang="ru-RU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51512667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39B7DD0-FC45-491D-9667-4688E13B01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Развитие </a:t>
            </a:r>
            <a:r>
              <a:rPr lang="en-US" dirty="0"/>
              <a:t>NoSQL </a:t>
            </a:r>
            <a:r>
              <a:rPr lang="ru-RU" dirty="0"/>
              <a:t>СУБД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537C951-5508-41C2-9142-DC57769BEF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92347" y="1422400"/>
            <a:ext cx="11007306" cy="507047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Не смотря на популярность </a:t>
            </a:r>
            <a:r>
              <a:rPr lang="en-US" dirty="0"/>
              <a:t>SQL </a:t>
            </a:r>
            <a:r>
              <a:rPr lang="ru-RU" dirty="0"/>
              <a:t>и реляционных СУБД, также популярность набирали и не реляционные СУБД, которые не совместимы с </a:t>
            </a:r>
            <a:r>
              <a:rPr lang="en-US" dirty="0"/>
              <a:t>SQL</a:t>
            </a:r>
            <a:r>
              <a:rPr lang="ru-RU" dirty="0"/>
              <a:t>. Не реляционные СУБД хранят данные в виде, отличающимся от таблиц, и  к ним не применимы операции реляционной алгебры. Чаще всего </a:t>
            </a:r>
            <a:r>
              <a:rPr lang="en-US" dirty="0"/>
              <a:t>NoSQL </a:t>
            </a:r>
            <a:r>
              <a:rPr lang="ru-RU" dirty="0"/>
              <a:t>СУБД хранят данные в двоичном виде внутри </a:t>
            </a:r>
            <a:r>
              <a:rPr lang="en-US" dirty="0"/>
              <a:t>Json </a:t>
            </a:r>
            <a:r>
              <a:rPr lang="ru-RU" dirty="0"/>
              <a:t>файла, такой тип данных называют  </a:t>
            </a:r>
            <a:r>
              <a:rPr lang="en-US" dirty="0" err="1"/>
              <a:t>Bson</a:t>
            </a:r>
            <a:r>
              <a:rPr lang="en-US" dirty="0"/>
              <a:t> (Binary Json). </a:t>
            </a:r>
            <a:r>
              <a:rPr lang="ru-RU" dirty="0"/>
              <a:t>Не реляционные СУБД используются в иерархических службах каталогов, также они лучше подходят для создания параллельных распределённых систем для </a:t>
            </a:r>
            <a:r>
              <a:rPr lang="ru-RU" dirty="0" err="1"/>
              <a:t>высокомасштабируемых</a:t>
            </a:r>
            <a:r>
              <a:rPr lang="ru-RU" dirty="0"/>
              <a:t> интернет-приложений, таких как поисковые системы. Первой в развитие технологий </a:t>
            </a:r>
            <a:r>
              <a:rPr lang="en-US" dirty="0"/>
              <a:t>NoSQL</a:t>
            </a:r>
            <a:r>
              <a:rPr lang="ru-RU" dirty="0"/>
              <a:t> нового поколения вложилась компания </a:t>
            </a:r>
            <a:r>
              <a:rPr lang="en-US" dirty="0"/>
              <a:t>Google </a:t>
            </a:r>
            <a:r>
              <a:rPr lang="ru-RU" dirty="0"/>
              <a:t>в 2000-2006 годах, когда возникла необходимость  решения проблемы масштабируемости и параллельной обработки больших объёмов данных для таких приложений как </a:t>
            </a:r>
            <a:r>
              <a:rPr lang="en-US" dirty="0" err="1"/>
              <a:t>GMail</a:t>
            </a:r>
            <a:r>
              <a:rPr lang="en-US" dirty="0"/>
              <a:t>, Google Maps, Google Earth </a:t>
            </a:r>
            <a:r>
              <a:rPr lang="ru-RU" dirty="0"/>
              <a:t>и т.п</a:t>
            </a:r>
            <a:r>
              <a:rPr lang="en-US" dirty="0"/>
              <a:t>.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60801075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139B7DD0-FC45-491D-9667-4688E13B01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Заключение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A537C951-5508-41C2-9142-DC57769BEF9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87022" y="1707626"/>
            <a:ext cx="11007306" cy="507047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Технологии СУБД прошли через множество этапов развития, каждый из которых существенно повлиял на инструменты для работы с базами данных, которые мы используем сегодня. На данный момент существует множество различных СУБД, и каждая имеет свою историю, идею и применение. Какие-то СУБД придуриваются идеи надежности, структурированности и читаемости, какие-то лучше справляются с проблемами масштабирования, огромного количества данных и распределения задач, некоторые СУБД фокусируются на простоте и универсальности. Системы Управления Базами Данных продолжают развиваться и совершенствоваться в различных направлениях.</a:t>
            </a:r>
          </a:p>
        </p:txBody>
      </p:sp>
    </p:spTree>
    <p:extLst>
      <p:ext uri="{BB962C8B-B14F-4D97-AF65-F5344CB8AC3E}">
        <p14:creationId xmlns:p14="http://schemas.microsoft.com/office/powerpoint/2010/main" val="407469512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Damask">
  <a:themeElements>
    <a:clrScheme name="Damask">
      <a:dk1>
        <a:sysClr val="windowText" lastClr="000000"/>
      </a:dk1>
      <a:lt1>
        <a:sysClr val="window" lastClr="FFFFFF"/>
      </a:lt1>
      <a:dk2>
        <a:srgbClr val="2A5B7F"/>
      </a:dk2>
      <a:lt2>
        <a:srgbClr val="ABDAFC"/>
      </a:lt2>
      <a:accent1>
        <a:srgbClr val="9EC544"/>
      </a:accent1>
      <a:accent2>
        <a:srgbClr val="50BEA3"/>
      </a:accent2>
      <a:accent3>
        <a:srgbClr val="4A9CCC"/>
      </a:accent3>
      <a:accent4>
        <a:srgbClr val="9A66CA"/>
      </a:accent4>
      <a:accent5>
        <a:srgbClr val="C54F71"/>
      </a:accent5>
      <a:accent6>
        <a:srgbClr val="DE9C3C"/>
      </a:accent6>
      <a:hlink>
        <a:srgbClr val="6BA9DA"/>
      </a:hlink>
      <a:folHlink>
        <a:srgbClr val="A0BCD3"/>
      </a:folHlink>
    </a:clrScheme>
    <a:fontScheme name="Damask">
      <a:majorFont>
        <a:latin typeface="Bookman Old Style" panose="0205060405050502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Rockwell" panose="02060603020205020403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amask">
      <a: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105000"/>
                <a:lumMod val="110000"/>
              </a:schemeClr>
            </a:gs>
            <a:gs pos="100000">
              <a:schemeClr val="phClr">
                <a:tint val="78000"/>
                <a:satMod val="109000"/>
                <a:lumMod val="10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0000"/>
                <a:lumMod val="104000"/>
              </a:schemeClr>
            </a:gs>
            <a:gs pos="69000">
              <a:schemeClr val="phClr">
                <a:shade val="86000"/>
                <a:satMod val="130000"/>
                <a:lumMod val="102000"/>
              </a:schemeClr>
            </a:gs>
            <a:gs pos="100000">
              <a:schemeClr val="phClr">
                <a:shade val="72000"/>
                <a:satMod val="130000"/>
                <a:lumMod val="100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38100" dir="5400000" sy="96000" rotWithShape="0">
              <a:srgbClr val="000000">
                <a:alpha val="54000"/>
              </a:srgbClr>
            </a:outerShdw>
          </a:effectLst>
        </a:effectStyle>
        <a:effectStyle>
          <a:effectLst>
            <a:outerShdw blurRad="76200" dist="38100" dir="5400000" algn="ctr" rotWithShape="0">
              <a:srgbClr val="000000">
                <a:alpha val="76000"/>
              </a:srgbClr>
            </a:outerShdw>
          </a:effectLst>
          <a:scene3d>
            <a:camera prst="orthographicFront">
              <a:rot lat="0" lon="0" rev="0"/>
            </a:camera>
            <a:lightRig rig="balanced" dir="t"/>
          </a:scene3d>
          <a:sp3d prstMaterial="matte">
            <a:bevelT w="25400" h="25400" prst="relaxedInse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blipFill rotWithShape="1">
          <a:blip xmlns:r="http://schemas.openxmlformats.org/officeDocument/2006/relationships" r:embed="rId1">
            <a:duotone>
              <a:schemeClr val="phClr">
                <a:shade val="18000"/>
                <a:satMod val="160000"/>
                <a:lumMod val="28000"/>
              </a:schemeClr>
              <a:schemeClr val="phClr">
                <a:tint val="95000"/>
                <a:satMod val="160000"/>
                <a:lumMod val="116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amask" id="{F9A299A0-33D0-4E0F-9F3F-7163E3744208}" vid="{746EEEEA-FB6A-406B-B510-531588D54811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TM04033921[[fn=Дамаск]]</Template>
  <TotalTime>303</TotalTime>
  <Words>581</Words>
  <Application>Microsoft Office PowerPoint</Application>
  <PresentationFormat>Широкоэкранный</PresentationFormat>
  <Paragraphs>16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10" baseType="lpstr">
      <vt:lpstr>Arial</vt:lpstr>
      <vt:lpstr>Bookman Old Style</vt:lpstr>
      <vt:lpstr>Rockwell</vt:lpstr>
      <vt:lpstr>Damask</vt:lpstr>
      <vt:lpstr>Этапы развития СУБД</vt:lpstr>
      <vt:lpstr>Зарождение СУБД</vt:lpstr>
      <vt:lpstr>Развитие теории СУБД</vt:lpstr>
      <vt:lpstr>Создание SQL</vt:lpstr>
      <vt:lpstr>Развитие NoSQL СУБД</vt:lpstr>
      <vt:lpstr>Заключение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Этапы развития СУБД</dc:title>
  <dc:creator>Andrey Surkov</dc:creator>
  <cp:lastModifiedBy>Andrey Surkov</cp:lastModifiedBy>
  <cp:revision>2</cp:revision>
  <dcterms:created xsi:type="dcterms:W3CDTF">2024-04-21T17:02:36Z</dcterms:created>
  <dcterms:modified xsi:type="dcterms:W3CDTF">2024-05-08T08:36:33Z</dcterms:modified>
</cp:coreProperties>
</file>

<file path=docProps/thumbnail.jpeg>
</file>