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400000" cx="3600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701">
          <p15:clr>
            <a:srgbClr val="747775"/>
          </p15:clr>
        </p15:guide>
        <p15:guide id="2" pos="1134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701" orient="horz"/>
        <p:guide pos="1134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286318" y="685800"/>
            <a:ext cx="228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286318" y="685800"/>
            <a:ext cx="228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122720" y="781706"/>
            <a:ext cx="3354600" cy="2154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122717" y="2975459"/>
            <a:ext cx="3354600" cy="83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3335613" y="4895766"/>
            <a:ext cx="216000" cy="41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122717" y="1161286"/>
            <a:ext cx="3354600" cy="2061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122717" y="3309423"/>
            <a:ext cx="3354600" cy="136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3335613" y="4895766"/>
            <a:ext cx="216000" cy="41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3335613" y="4895766"/>
            <a:ext cx="216000" cy="41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122717" y="2258110"/>
            <a:ext cx="3354600" cy="88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3335613" y="4895766"/>
            <a:ext cx="216000" cy="41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122717" y="467218"/>
            <a:ext cx="3354600" cy="60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122717" y="1209948"/>
            <a:ext cx="3354600" cy="358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3335613" y="4895766"/>
            <a:ext cx="216000" cy="41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122717" y="467218"/>
            <a:ext cx="3354600" cy="60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122717" y="1209948"/>
            <a:ext cx="1574700" cy="358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1902520" y="1209948"/>
            <a:ext cx="1574700" cy="358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3335613" y="4895766"/>
            <a:ext cx="216000" cy="41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122717" y="467218"/>
            <a:ext cx="3354600" cy="60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3335613" y="4895766"/>
            <a:ext cx="216000" cy="41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122717" y="583307"/>
            <a:ext cx="1105500" cy="79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122717" y="1458898"/>
            <a:ext cx="1105500" cy="333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3335613" y="4895766"/>
            <a:ext cx="216000" cy="41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193012" y="472598"/>
            <a:ext cx="2507100" cy="429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3335613" y="4895766"/>
            <a:ext cx="216000" cy="41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1800000" y="-131"/>
            <a:ext cx="1800000" cy="540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104528" y="1294672"/>
            <a:ext cx="1592700" cy="155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104528" y="2942861"/>
            <a:ext cx="1592700" cy="12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1944685" y="760184"/>
            <a:ext cx="1510500" cy="387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3335613" y="4895766"/>
            <a:ext cx="216000" cy="41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122717" y="4441549"/>
            <a:ext cx="2361600" cy="635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3335613" y="4895766"/>
            <a:ext cx="216000" cy="41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22717" y="467218"/>
            <a:ext cx="3354600" cy="6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22717" y="1209948"/>
            <a:ext cx="3354600" cy="35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3335613" y="4895766"/>
            <a:ext cx="216000" cy="41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CCCC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1858125" y="1825950"/>
            <a:ext cx="1619100" cy="985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</p:txBody>
      </p:sp>
      <p:sp>
        <p:nvSpPr>
          <p:cNvPr id="55" name="Google Shape;55;p13"/>
          <p:cNvSpPr txBox="1"/>
          <p:nvPr>
            <p:ph type="ctrTitle"/>
          </p:nvPr>
        </p:nvSpPr>
        <p:spPr>
          <a:xfrm>
            <a:off x="122700" y="47800"/>
            <a:ext cx="3354600" cy="7059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ru" sz="10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Ин</a:t>
            </a:r>
            <a:r>
              <a:rPr b="1" lang="ru" sz="10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струменты управления задачами</a:t>
            </a:r>
            <a:endParaRPr b="1" sz="10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ru" sz="10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и проектной работой</a:t>
            </a:r>
            <a:r>
              <a:rPr b="1" lang="ru" sz="1000"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b="1" sz="1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ru" sz="10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Яндекс.Трекер</a:t>
            </a:r>
            <a:endParaRPr b="1" sz="10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122700" y="1825938"/>
            <a:ext cx="1619100" cy="985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700">
                <a:solidFill>
                  <a:schemeClr val="dk1"/>
                </a:solidFill>
              </a:rPr>
              <a:t>Возможности Я.Трекера</a:t>
            </a:r>
            <a:r>
              <a:rPr lang="ru" sz="900"/>
              <a:t>:</a:t>
            </a:r>
            <a:endParaRPr sz="900"/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ts val="900"/>
              <a:buChar char="●"/>
            </a:pPr>
            <a:r>
              <a:rPr lang="ru" sz="500">
                <a:solidFill>
                  <a:srgbClr val="434343"/>
                </a:solidFill>
              </a:rPr>
              <a:t>Создание задач</a:t>
            </a:r>
            <a:endParaRPr sz="500">
              <a:solidFill>
                <a:srgbClr val="434343"/>
              </a:solidFill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ts val="900"/>
              <a:buChar char="●"/>
            </a:pPr>
            <a:r>
              <a:rPr lang="ru" sz="500">
                <a:solidFill>
                  <a:srgbClr val="434343"/>
                </a:solidFill>
              </a:rPr>
              <a:t>Управление проектами</a:t>
            </a:r>
            <a:endParaRPr sz="500">
              <a:solidFill>
                <a:srgbClr val="434343"/>
              </a:solidFill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ts val="900"/>
              <a:buChar char="●"/>
            </a:pPr>
            <a:r>
              <a:rPr lang="ru" sz="500">
                <a:solidFill>
                  <a:srgbClr val="434343"/>
                </a:solidFill>
              </a:rPr>
              <a:t>Использование Agile</a:t>
            </a:r>
            <a:endParaRPr sz="500">
              <a:solidFill>
                <a:srgbClr val="434343"/>
              </a:solidFill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ts val="900"/>
              <a:buChar char="●"/>
            </a:pPr>
            <a:r>
              <a:rPr lang="ru" sz="500">
                <a:solidFill>
                  <a:srgbClr val="434343"/>
                </a:solidFill>
              </a:rPr>
              <a:t>Планирование сроков</a:t>
            </a:r>
            <a:endParaRPr sz="500">
              <a:solidFill>
                <a:srgbClr val="434343"/>
              </a:solidFill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ts val="900"/>
              <a:buChar char="●"/>
            </a:pPr>
            <a:r>
              <a:rPr lang="ru" sz="500">
                <a:solidFill>
                  <a:srgbClr val="434343"/>
                </a:solidFill>
              </a:rPr>
              <a:t>Анализ и визуализация</a:t>
            </a:r>
            <a:endParaRPr sz="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</p:txBody>
      </p:sp>
      <p:sp>
        <p:nvSpPr>
          <p:cNvPr id="57" name="Google Shape;57;p13"/>
          <p:cNvSpPr txBox="1"/>
          <p:nvPr/>
        </p:nvSpPr>
        <p:spPr>
          <a:xfrm>
            <a:off x="122700" y="3217600"/>
            <a:ext cx="1619100" cy="661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700">
                <a:solidFill>
                  <a:schemeClr val="dk1"/>
                </a:solidFill>
              </a:rPr>
              <a:t>Список задач</a:t>
            </a:r>
            <a:endParaRPr b="1" sz="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" sz="500">
                <a:solidFill>
                  <a:srgbClr val="434343"/>
                </a:solidFill>
              </a:rPr>
              <a:t>Список задач позволяет рассмотреть статус, исполнителей и прочую информацию о задачах в наиболее простом и организованном формате.</a:t>
            </a:r>
            <a:endParaRPr sz="500"/>
          </a:p>
        </p:txBody>
      </p:sp>
      <p:sp>
        <p:nvSpPr>
          <p:cNvPr id="58" name="Google Shape;58;p13"/>
          <p:cNvSpPr txBox="1"/>
          <p:nvPr/>
        </p:nvSpPr>
        <p:spPr>
          <a:xfrm>
            <a:off x="1858225" y="3217600"/>
            <a:ext cx="1619100" cy="661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700">
                <a:solidFill>
                  <a:schemeClr val="dk1"/>
                </a:solidFill>
              </a:rPr>
              <a:t>Доска задач</a:t>
            </a:r>
            <a:endParaRPr b="1" sz="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500">
                <a:solidFill>
                  <a:srgbClr val="434343"/>
                </a:solidFill>
              </a:rPr>
              <a:t>Для отслеживания количества открытых/закрытых задач данные отмечаются на доске задач. В данном формате задачи также показывают время уделяемое задачам а также их количество и исполнителей.</a:t>
            </a:r>
            <a:endParaRPr sz="500">
              <a:solidFill>
                <a:srgbClr val="434343"/>
              </a:solidFill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2639350" y="3979650"/>
            <a:ext cx="872700" cy="1353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700">
                <a:solidFill>
                  <a:schemeClr val="dk1"/>
                </a:solidFill>
              </a:rPr>
              <a:t>Начать пользоваться Я.Трекер</a:t>
            </a:r>
            <a:endParaRPr b="1" sz="700"/>
          </a:p>
        </p:txBody>
      </p:sp>
      <p:sp>
        <p:nvSpPr>
          <p:cNvPr id="60" name="Google Shape;60;p13"/>
          <p:cNvSpPr txBox="1"/>
          <p:nvPr/>
        </p:nvSpPr>
        <p:spPr>
          <a:xfrm>
            <a:off x="122700" y="866125"/>
            <a:ext cx="3354600" cy="89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700">
                <a:solidFill>
                  <a:schemeClr val="dk1"/>
                </a:solidFill>
              </a:rPr>
              <a:t>Особенности:</a:t>
            </a:r>
            <a:r>
              <a:rPr lang="ru" sz="900"/>
              <a:t> </a:t>
            </a:r>
            <a:endParaRPr sz="900"/>
          </a:p>
          <a:p>
            <a:pPr indent="-273050" lvl="0" marL="457200" rtl="0" algn="l">
              <a:spcBef>
                <a:spcPts val="0"/>
              </a:spcBef>
              <a:spcAft>
                <a:spcPts val="0"/>
              </a:spcAft>
              <a:buSzPts val="700"/>
              <a:buChar char="●"/>
            </a:pPr>
            <a:r>
              <a:rPr lang="ru" sz="500">
                <a:solidFill>
                  <a:srgbClr val="434343"/>
                </a:solidFill>
              </a:rPr>
              <a:t>Возможность ограничить доступ к задачам с конфиденциальной информацией.</a:t>
            </a:r>
            <a:endParaRPr sz="500">
              <a:solidFill>
                <a:srgbClr val="434343"/>
              </a:solidFill>
            </a:endParaRPr>
          </a:p>
          <a:p>
            <a:pPr indent="-273050" lvl="0" marL="457200" rtl="0" algn="l">
              <a:spcBef>
                <a:spcPts val="0"/>
              </a:spcBef>
              <a:spcAft>
                <a:spcPts val="0"/>
              </a:spcAft>
              <a:buSzPts val="700"/>
              <a:buChar char="●"/>
            </a:pPr>
            <a:r>
              <a:rPr lang="ru" sz="500">
                <a:solidFill>
                  <a:srgbClr val="434343"/>
                </a:solidFill>
              </a:rPr>
              <a:t>Рассчитан на большой </a:t>
            </a:r>
            <a:r>
              <a:rPr lang="ru" sz="500">
                <a:solidFill>
                  <a:srgbClr val="434343"/>
                </a:solidFill>
              </a:rPr>
              <a:t>объем</a:t>
            </a:r>
            <a:r>
              <a:rPr lang="ru" sz="500">
                <a:solidFill>
                  <a:srgbClr val="434343"/>
                </a:solidFill>
              </a:rPr>
              <a:t> задач и высокие нагрузки.</a:t>
            </a:r>
            <a:endParaRPr sz="500">
              <a:solidFill>
                <a:srgbClr val="434343"/>
              </a:solidFill>
            </a:endParaRPr>
          </a:p>
          <a:p>
            <a:pPr indent="-273050" lvl="0" marL="457200" rtl="0" algn="l">
              <a:spcBef>
                <a:spcPts val="0"/>
              </a:spcBef>
              <a:spcAft>
                <a:spcPts val="0"/>
              </a:spcAft>
              <a:buSzPts val="700"/>
              <a:buChar char="●"/>
            </a:pPr>
            <a:r>
              <a:rPr lang="ru" sz="500">
                <a:solidFill>
                  <a:srgbClr val="434343"/>
                </a:solidFill>
              </a:rPr>
              <a:t>Данные хранятся на серверах, расположенных на территории России. Весь трафик шифруется, соединения в Трекере осуществляются по протоколу HTTPS.</a:t>
            </a:r>
            <a:endParaRPr sz="500">
              <a:solidFill>
                <a:srgbClr val="434343"/>
              </a:solidFill>
            </a:endParaRPr>
          </a:p>
          <a:p>
            <a:pPr indent="-273050" lvl="0" marL="457200" rtl="0" algn="l">
              <a:spcBef>
                <a:spcPts val="0"/>
              </a:spcBef>
              <a:spcAft>
                <a:spcPts val="0"/>
              </a:spcAft>
              <a:buSzPts val="700"/>
              <a:buChar char="●"/>
            </a:pPr>
            <a:r>
              <a:rPr lang="ru" sz="500">
                <a:solidFill>
                  <a:srgbClr val="434343"/>
                </a:solidFill>
              </a:rPr>
              <a:t>Документация, инструкции и интерфейс — на русском языке</a:t>
            </a:r>
            <a:endParaRPr sz="700"/>
          </a:p>
        </p:txBody>
      </p:sp>
      <p:pic>
        <p:nvPicPr>
          <p:cNvPr id="61" name="Google Shape;6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64963" y="4623620"/>
            <a:ext cx="621475" cy="6215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3"/>
          <p:cNvSpPr txBox="1"/>
          <p:nvPr/>
        </p:nvSpPr>
        <p:spPr>
          <a:xfrm>
            <a:off x="122700" y="2912375"/>
            <a:ext cx="3354600" cy="204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200">
                <a:solidFill>
                  <a:schemeClr val="dk1"/>
                </a:solidFill>
              </a:rPr>
              <a:t>Функционал</a:t>
            </a:r>
            <a:endParaRPr sz="1200"/>
          </a:p>
        </p:txBody>
      </p:sp>
      <p:pic>
        <p:nvPicPr>
          <p:cNvPr id="63" name="Google Shape;63;p13"/>
          <p:cNvPicPr preferRelativeResize="0"/>
          <p:nvPr/>
        </p:nvPicPr>
        <p:blipFill rotWithShape="1">
          <a:blip r:embed="rId4">
            <a:alphaModFix/>
          </a:blip>
          <a:srcRect b="36560" l="12372" r="47128" t="0"/>
          <a:stretch/>
        </p:blipFill>
        <p:spPr>
          <a:xfrm>
            <a:off x="1858200" y="2044100"/>
            <a:ext cx="1619098" cy="767626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3"/>
          <p:cNvSpPr txBox="1"/>
          <p:nvPr/>
        </p:nvSpPr>
        <p:spPr>
          <a:xfrm>
            <a:off x="1858200" y="1825925"/>
            <a:ext cx="1619100" cy="292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700">
                <a:solidFill>
                  <a:schemeClr val="dk1"/>
                </a:solidFill>
              </a:rPr>
              <a:t>Панель администрирования</a:t>
            </a:r>
            <a:endParaRPr/>
          </a:p>
        </p:txBody>
      </p:sp>
      <p:pic>
        <p:nvPicPr>
          <p:cNvPr id="65" name="Google Shape;65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2700" y="3979652"/>
            <a:ext cx="2436850" cy="1352898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66" name="Google Shape;66;p13"/>
          <p:cNvSpPr txBox="1"/>
          <p:nvPr/>
        </p:nvSpPr>
        <p:spPr>
          <a:xfrm>
            <a:off x="122700" y="549100"/>
            <a:ext cx="3354600" cy="2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ru" sz="600"/>
              <a:t>Выполнили Петелин И.А., Пальчук Г.А., Щеткин Д.С.</a:t>
            </a:r>
            <a:endParaRPr i="1" sz="600"/>
          </a:p>
        </p:txBody>
      </p:sp>
      <p:pic>
        <p:nvPicPr>
          <p:cNvPr id="67" name="Google Shape;67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986244" y="296150"/>
            <a:ext cx="400200" cy="4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